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4024" r:id="rId2"/>
  </p:sldMasterIdLst>
  <p:notesMasterIdLst>
    <p:notesMasterId r:id="rId57"/>
  </p:notesMasterIdLst>
  <p:sldIdLst>
    <p:sldId id="351" r:id="rId3"/>
    <p:sldId id="388" r:id="rId4"/>
    <p:sldId id="311" r:id="rId5"/>
    <p:sldId id="312" r:id="rId6"/>
    <p:sldId id="361" r:id="rId7"/>
    <p:sldId id="371" r:id="rId8"/>
    <p:sldId id="313" r:id="rId9"/>
    <p:sldId id="314" r:id="rId10"/>
    <p:sldId id="354" r:id="rId11"/>
    <p:sldId id="415" r:id="rId12"/>
    <p:sldId id="331" r:id="rId13"/>
    <p:sldId id="332" r:id="rId14"/>
    <p:sldId id="316" r:id="rId15"/>
    <p:sldId id="317" r:id="rId16"/>
    <p:sldId id="318" r:id="rId17"/>
    <p:sldId id="358" r:id="rId18"/>
    <p:sldId id="341" r:id="rId19"/>
    <p:sldId id="340" r:id="rId20"/>
    <p:sldId id="404" r:id="rId21"/>
    <p:sldId id="389" r:id="rId22"/>
    <p:sldId id="329" r:id="rId23"/>
    <p:sldId id="330" r:id="rId24"/>
    <p:sldId id="405" r:id="rId25"/>
    <p:sldId id="406" r:id="rId26"/>
    <p:sldId id="407" r:id="rId27"/>
    <p:sldId id="408" r:id="rId28"/>
    <p:sldId id="386" r:id="rId29"/>
    <p:sldId id="411" r:id="rId30"/>
    <p:sldId id="397" r:id="rId31"/>
    <p:sldId id="400" r:id="rId32"/>
    <p:sldId id="399" r:id="rId33"/>
    <p:sldId id="392" r:id="rId34"/>
    <p:sldId id="409" r:id="rId35"/>
    <p:sldId id="410" r:id="rId36"/>
    <p:sldId id="396" r:id="rId37"/>
    <p:sldId id="357" r:id="rId38"/>
    <p:sldId id="414" r:id="rId39"/>
    <p:sldId id="412" r:id="rId40"/>
    <p:sldId id="417" r:id="rId41"/>
    <p:sldId id="413" r:id="rId42"/>
    <p:sldId id="339" r:id="rId43"/>
    <p:sldId id="395" r:id="rId44"/>
    <p:sldId id="403" r:id="rId45"/>
    <p:sldId id="382" r:id="rId46"/>
    <p:sldId id="338" r:id="rId47"/>
    <p:sldId id="372" r:id="rId48"/>
    <p:sldId id="373" r:id="rId49"/>
    <p:sldId id="381" r:id="rId50"/>
    <p:sldId id="375" r:id="rId51"/>
    <p:sldId id="376" r:id="rId52"/>
    <p:sldId id="377" r:id="rId53"/>
    <p:sldId id="378" r:id="rId54"/>
    <p:sldId id="379" r:id="rId55"/>
    <p:sldId id="380" r:id="rId5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F60DB90-FF3B-7D4A-B4A3-DEFE43592B47}">
          <p14:sldIdLst>
            <p14:sldId id="351"/>
          </p14:sldIdLst>
        </p14:section>
        <p14:section name="Overview" id="{55D9A923-D630-2548-B789-398FD3AC268E}">
          <p14:sldIdLst>
            <p14:sldId id="388"/>
            <p14:sldId id="311"/>
            <p14:sldId id="312"/>
            <p14:sldId id="361"/>
            <p14:sldId id="371"/>
            <p14:sldId id="313"/>
            <p14:sldId id="314"/>
            <p14:sldId id="354"/>
            <p14:sldId id="415"/>
            <p14:sldId id="331"/>
            <p14:sldId id="332"/>
            <p14:sldId id="316"/>
            <p14:sldId id="317"/>
            <p14:sldId id="318"/>
            <p14:sldId id="358"/>
            <p14:sldId id="341"/>
            <p14:sldId id="340"/>
          </p14:sldIdLst>
        </p14:section>
        <p14:section name="Analytics" id="{90D4E2FF-4D9C-F24D-9043-37E1CDD8F571}">
          <p14:sldIdLst>
            <p14:sldId id="404"/>
          </p14:sldIdLst>
        </p14:section>
        <p14:section name="Discovery" id="{1BCB46F3-E96D-4244-82CF-1AFAB190299A}">
          <p14:sldIdLst>
            <p14:sldId id="389"/>
            <p14:sldId id="329"/>
            <p14:sldId id="330"/>
          </p14:sldIdLst>
        </p14:section>
        <p14:section name="Data Access" id="{B946C411-CFA3-AB4E-99E6-7239BE13A9D6}">
          <p14:sldIdLst>
            <p14:sldId id="405"/>
            <p14:sldId id="406"/>
            <p14:sldId id="407"/>
            <p14:sldId id="408"/>
          </p14:sldIdLst>
        </p14:section>
        <p14:section name="Review" id="{834EEDBB-B618-A441-A8C6-31E8A4E2F11E}">
          <p14:sldIdLst>
            <p14:sldId id="386"/>
            <p14:sldId id="411"/>
          </p14:sldIdLst>
        </p14:section>
        <p14:section name="Security" id="{802E9D1C-6DCA-204A-BB0B-2180B1EDD81D}">
          <p14:sldIdLst>
            <p14:sldId id="397"/>
            <p14:sldId id="400"/>
            <p14:sldId id="399"/>
          </p14:sldIdLst>
        </p14:section>
        <p14:section name="Wrap-up" id="{B6F86E4D-5692-DE4D-93DE-09254B1DAFD1}">
          <p14:sldIdLst>
            <p14:sldId id="392"/>
            <p14:sldId id="409"/>
            <p14:sldId id="410"/>
            <p14:sldId id="396"/>
            <p14:sldId id="357"/>
            <p14:sldId id="414"/>
            <p14:sldId id="412"/>
            <p14:sldId id="417"/>
            <p14:sldId id="413"/>
          </p14:sldIdLst>
        </p14:section>
        <p14:section name="Closing" id="{82696291-82D2-DC48-99BE-85B1CFC69E46}">
          <p14:sldIdLst>
            <p14:sldId id="339"/>
            <p14:sldId id="395"/>
            <p14:sldId id="403"/>
            <p14:sldId id="382"/>
          </p14:sldIdLst>
        </p14:section>
        <p14:section name="Sample Content" id="{6DCF727E-9C28-854D-ADF5-320F37B814CB}">
          <p14:sldIdLst>
            <p14:sldId id="338"/>
            <p14:sldId id="372"/>
            <p14:sldId id="373"/>
            <p14:sldId id="381"/>
            <p14:sldId id="375"/>
            <p14:sldId id="376"/>
            <p14:sldId id="377"/>
            <p14:sldId id="378"/>
            <p14:sldId id="379"/>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821"/>
    <a:srgbClr val="1795D5"/>
    <a:srgbClr val="37757F"/>
    <a:srgbClr val="1981CA"/>
    <a:srgbClr val="1113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5359F-05B0-2247-B702-49DA574D8AED}" v="159" dt="2021-06-09T20:50:39.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69"/>
    <p:restoredTop sz="78562" autoAdjust="0"/>
  </p:normalViewPr>
  <p:slideViewPr>
    <p:cSldViewPr snapToGrid="0" snapToObjects="1">
      <p:cViewPr varScale="1">
        <p:scale>
          <a:sx n="105" d="100"/>
          <a:sy n="105" d="100"/>
        </p:scale>
        <p:origin x="115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08963-F0EA-2344-9EA8-78E3D182A31C}" type="doc">
      <dgm:prSet loTypeId="urn:microsoft.com/office/officeart/2005/8/layout/venn1" loCatId="" qsTypeId="urn:microsoft.com/office/officeart/2005/8/quickstyle/simple4" qsCatId="simple" csTypeId="urn:microsoft.com/office/officeart/2005/8/colors/colorful5" csCatId="colorful" phldr="1"/>
      <dgm:spPr/>
    </dgm:pt>
    <dgm:pt modelId="{62FB3071-DA77-BF4F-8746-4EC2DC095631}">
      <dgm:prSet phldrT="[Text]"/>
      <dgm:spPr/>
      <dgm:t>
        <a:bodyPr/>
        <a:lstStyle/>
        <a:p>
          <a:r>
            <a:rPr lang="en-US" dirty="0"/>
            <a:t>Local Decision Support</a:t>
          </a:r>
        </a:p>
      </dgm:t>
    </dgm:pt>
    <dgm:pt modelId="{13C3B380-D390-674D-A28B-24C9B99DDA04}" type="parTrans" cxnId="{CE0BB67C-2631-954A-B441-71C48F3AB048}">
      <dgm:prSet/>
      <dgm:spPr/>
      <dgm:t>
        <a:bodyPr/>
        <a:lstStyle/>
        <a:p>
          <a:endParaRPr lang="en-US"/>
        </a:p>
      </dgm:t>
    </dgm:pt>
    <dgm:pt modelId="{87D9F3D2-E395-444E-ABD6-45522E1F900A}" type="sibTrans" cxnId="{CE0BB67C-2631-954A-B441-71C48F3AB048}">
      <dgm:prSet/>
      <dgm:spPr/>
      <dgm:t>
        <a:bodyPr/>
        <a:lstStyle/>
        <a:p>
          <a:endParaRPr lang="en-US"/>
        </a:p>
      </dgm:t>
    </dgm:pt>
    <dgm:pt modelId="{87ECC7FC-F08C-2143-BEC3-5B16CF69B50D}">
      <dgm:prSet phldrT="[Text]"/>
      <dgm:spPr/>
      <dgm:t>
        <a:bodyPr/>
        <a:lstStyle/>
        <a:p>
          <a:r>
            <a:rPr lang="en-US" dirty="0"/>
            <a:t>Remote Decision Support</a:t>
          </a:r>
        </a:p>
      </dgm:t>
    </dgm:pt>
    <dgm:pt modelId="{9F9A1CFC-E7FC-FE4B-A13C-4341E82158CF}" type="parTrans" cxnId="{BFA1B1FB-2B99-EC40-93FC-29AB6B4B4448}">
      <dgm:prSet/>
      <dgm:spPr/>
      <dgm:t>
        <a:bodyPr/>
        <a:lstStyle/>
        <a:p>
          <a:endParaRPr lang="en-US"/>
        </a:p>
      </dgm:t>
    </dgm:pt>
    <dgm:pt modelId="{3ADCAF77-8850-7F46-9CFE-F80C775EF425}" type="sibTrans" cxnId="{BFA1B1FB-2B99-EC40-93FC-29AB6B4B4448}">
      <dgm:prSet/>
      <dgm:spPr/>
      <dgm:t>
        <a:bodyPr/>
        <a:lstStyle/>
        <a:p>
          <a:endParaRPr lang="en-US"/>
        </a:p>
      </dgm:t>
    </dgm:pt>
    <dgm:pt modelId="{C58F3D4B-01BD-2543-BF1E-56C619BE1ACD}" type="pres">
      <dgm:prSet presAssocID="{D8908963-F0EA-2344-9EA8-78E3D182A31C}" presName="compositeShape" presStyleCnt="0">
        <dgm:presLayoutVars>
          <dgm:chMax val="7"/>
          <dgm:dir/>
          <dgm:resizeHandles val="exact"/>
        </dgm:presLayoutVars>
      </dgm:prSet>
      <dgm:spPr/>
    </dgm:pt>
    <dgm:pt modelId="{F0E186A8-8A15-504C-9CA5-C6663775A6BF}" type="pres">
      <dgm:prSet presAssocID="{62FB3071-DA77-BF4F-8746-4EC2DC095631}" presName="circ1" presStyleLbl="vennNode1" presStyleIdx="0" presStyleCnt="2"/>
      <dgm:spPr/>
    </dgm:pt>
    <dgm:pt modelId="{2466CF7E-F985-A644-80FF-25872C7F5504}" type="pres">
      <dgm:prSet presAssocID="{62FB3071-DA77-BF4F-8746-4EC2DC095631}" presName="circ1Tx" presStyleLbl="revTx" presStyleIdx="0" presStyleCnt="0">
        <dgm:presLayoutVars>
          <dgm:chMax val="0"/>
          <dgm:chPref val="0"/>
          <dgm:bulletEnabled val="1"/>
        </dgm:presLayoutVars>
      </dgm:prSet>
      <dgm:spPr/>
    </dgm:pt>
    <dgm:pt modelId="{44E45DF4-5AC5-1C4C-A16D-075D05CF1AE2}" type="pres">
      <dgm:prSet presAssocID="{87ECC7FC-F08C-2143-BEC3-5B16CF69B50D}" presName="circ2" presStyleLbl="vennNode1" presStyleIdx="1" presStyleCnt="2"/>
      <dgm:spPr/>
    </dgm:pt>
    <dgm:pt modelId="{4CBC1C4B-99F3-2447-A6FD-AC2FAA3B0A01}" type="pres">
      <dgm:prSet presAssocID="{87ECC7FC-F08C-2143-BEC3-5B16CF69B50D}" presName="circ2Tx" presStyleLbl="revTx" presStyleIdx="0" presStyleCnt="0">
        <dgm:presLayoutVars>
          <dgm:chMax val="0"/>
          <dgm:chPref val="0"/>
          <dgm:bulletEnabled val="1"/>
        </dgm:presLayoutVars>
      </dgm:prSet>
      <dgm:spPr/>
    </dgm:pt>
  </dgm:ptLst>
  <dgm:cxnLst>
    <dgm:cxn modelId="{7E31803B-81CA-464B-B366-B28B47A5F9B4}" type="presOf" srcId="{87ECC7FC-F08C-2143-BEC3-5B16CF69B50D}" destId="{4CBC1C4B-99F3-2447-A6FD-AC2FAA3B0A01}" srcOrd="1" destOrd="0" presId="urn:microsoft.com/office/officeart/2005/8/layout/venn1"/>
    <dgm:cxn modelId="{5B894F49-D4E5-7648-B5D0-C70F9D0991F9}" type="presOf" srcId="{D8908963-F0EA-2344-9EA8-78E3D182A31C}" destId="{C58F3D4B-01BD-2543-BF1E-56C619BE1ACD}" srcOrd="0" destOrd="0" presId="urn:microsoft.com/office/officeart/2005/8/layout/venn1"/>
    <dgm:cxn modelId="{DB31B96B-13A5-3843-98C1-1CE87AF65764}" type="presOf" srcId="{62FB3071-DA77-BF4F-8746-4EC2DC095631}" destId="{F0E186A8-8A15-504C-9CA5-C6663775A6BF}" srcOrd="0" destOrd="0" presId="urn:microsoft.com/office/officeart/2005/8/layout/venn1"/>
    <dgm:cxn modelId="{E7598272-661D-5D40-A2B3-AFDF41720763}" type="presOf" srcId="{62FB3071-DA77-BF4F-8746-4EC2DC095631}" destId="{2466CF7E-F985-A644-80FF-25872C7F5504}" srcOrd="1" destOrd="0" presId="urn:microsoft.com/office/officeart/2005/8/layout/venn1"/>
    <dgm:cxn modelId="{CE0BB67C-2631-954A-B441-71C48F3AB048}" srcId="{D8908963-F0EA-2344-9EA8-78E3D182A31C}" destId="{62FB3071-DA77-BF4F-8746-4EC2DC095631}" srcOrd="0" destOrd="0" parTransId="{13C3B380-D390-674D-A28B-24C9B99DDA04}" sibTransId="{87D9F3D2-E395-444E-ABD6-45522E1F900A}"/>
    <dgm:cxn modelId="{5CC6B18D-3672-1E4F-B618-B85DDBC53D29}" type="presOf" srcId="{87ECC7FC-F08C-2143-BEC3-5B16CF69B50D}" destId="{44E45DF4-5AC5-1C4C-A16D-075D05CF1AE2}" srcOrd="0" destOrd="0" presId="urn:microsoft.com/office/officeart/2005/8/layout/venn1"/>
    <dgm:cxn modelId="{BFA1B1FB-2B99-EC40-93FC-29AB6B4B4448}" srcId="{D8908963-F0EA-2344-9EA8-78E3D182A31C}" destId="{87ECC7FC-F08C-2143-BEC3-5B16CF69B50D}" srcOrd="1" destOrd="0" parTransId="{9F9A1CFC-E7FC-FE4B-A13C-4341E82158CF}" sibTransId="{3ADCAF77-8850-7F46-9CFE-F80C775EF425}"/>
    <dgm:cxn modelId="{357C3DFC-2A11-D349-9920-A3D6AC0050EB}" type="presParOf" srcId="{C58F3D4B-01BD-2543-BF1E-56C619BE1ACD}" destId="{F0E186A8-8A15-504C-9CA5-C6663775A6BF}" srcOrd="0" destOrd="0" presId="urn:microsoft.com/office/officeart/2005/8/layout/venn1"/>
    <dgm:cxn modelId="{82B83877-ECDB-0C44-BD8E-B2E7B3916E1C}" type="presParOf" srcId="{C58F3D4B-01BD-2543-BF1E-56C619BE1ACD}" destId="{2466CF7E-F985-A644-80FF-25872C7F5504}" srcOrd="1" destOrd="0" presId="urn:microsoft.com/office/officeart/2005/8/layout/venn1"/>
    <dgm:cxn modelId="{A88FB625-DFF5-E349-9E4F-642278CFD497}" type="presParOf" srcId="{C58F3D4B-01BD-2543-BF1E-56C619BE1ACD}" destId="{44E45DF4-5AC5-1C4C-A16D-075D05CF1AE2}" srcOrd="2" destOrd="0" presId="urn:microsoft.com/office/officeart/2005/8/layout/venn1"/>
    <dgm:cxn modelId="{8E27E903-664E-304F-8BBA-38A931FDB5CC}" type="presParOf" srcId="{C58F3D4B-01BD-2543-BF1E-56C619BE1ACD}" destId="{4CBC1C4B-99F3-2447-A6FD-AC2FAA3B0A01}"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8F66D-B125-7848-90F5-1545BE030189}" type="doc">
      <dgm:prSet loTypeId="urn:microsoft.com/office/officeart/2005/8/layout/gear1" loCatId="" qsTypeId="urn:microsoft.com/office/officeart/2005/8/quickstyle/simple4" qsCatId="simple" csTypeId="urn:microsoft.com/office/officeart/2005/8/colors/accent1_2" csCatId="accent1" phldr="1"/>
      <dgm:spPr/>
    </dgm:pt>
    <dgm:pt modelId="{79D3FDE7-4C4B-174C-B59C-ABA86CA0DBFD}">
      <dgm:prSet phldrT="[Text]"/>
      <dgm:spPr/>
      <dgm:t>
        <a:bodyPr/>
        <a:lstStyle/>
        <a:p>
          <a:r>
            <a:rPr lang="en-US" dirty="0"/>
            <a:t>CDS Service Logic</a:t>
          </a:r>
        </a:p>
      </dgm:t>
    </dgm:pt>
    <dgm:pt modelId="{FB18C6B5-B10D-774D-988F-8198993E4018}" type="parTrans" cxnId="{AEE6740F-303B-9044-8AE9-8ECED88F064A}">
      <dgm:prSet/>
      <dgm:spPr/>
      <dgm:t>
        <a:bodyPr/>
        <a:lstStyle/>
        <a:p>
          <a:endParaRPr lang="en-US"/>
        </a:p>
      </dgm:t>
    </dgm:pt>
    <dgm:pt modelId="{BB8C6F33-6964-F34E-867B-85C753AFADDE}" type="sibTrans" cxnId="{AEE6740F-303B-9044-8AE9-8ECED88F064A}">
      <dgm:prSet/>
      <dgm:spPr/>
      <dgm:t>
        <a:bodyPr/>
        <a:lstStyle/>
        <a:p>
          <a:endParaRPr lang="en-US"/>
        </a:p>
      </dgm:t>
    </dgm:pt>
    <dgm:pt modelId="{24C72E16-4A30-9A40-BB3B-6A56DAFB7CA4}" type="pres">
      <dgm:prSet presAssocID="{B0F8F66D-B125-7848-90F5-1545BE030189}" presName="composite" presStyleCnt="0">
        <dgm:presLayoutVars>
          <dgm:chMax val="3"/>
          <dgm:animLvl val="lvl"/>
          <dgm:resizeHandles val="exact"/>
        </dgm:presLayoutVars>
      </dgm:prSet>
      <dgm:spPr/>
    </dgm:pt>
    <dgm:pt modelId="{2B390196-1B64-3F46-860A-8157836F3E6F}" type="pres">
      <dgm:prSet presAssocID="{79D3FDE7-4C4B-174C-B59C-ABA86CA0DBFD}" presName="gear1" presStyleLbl="node1" presStyleIdx="0" presStyleCnt="1">
        <dgm:presLayoutVars>
          <dgm:chMax val="1"/>
          <dgm:bulletEnabled val="1"/>
        </dgm:presLayoutVars>
      </dgm:prSet>
      <dgm:spPr/>
    </dgm:pt>
    <dgm:pt modelId="{6D75B513-8CC1-6049-98C8-3E81AC270C78}" type="pres">
      <dgm:prSet presAssocID="{79D3FDE7-4C4B-174C-B59C-ABA86CA0DBFD}" presName="gear1srcNode" presStyleLbl="node1" presStyleIdx="0" presStyleCnt="1"/>
      <dgm:spPr/>
    </dgm:pt>
    <dgm:pt modelId="{7C2959E9-056B-3F40-9F07-EEC8F1AC3434}" type="pres">
      <dgm:prSet presAssocID="{79D3FDE7-4C4B-174C-B59C-ABA86CA0DBFD}" presName="gear1dstNode" presStyleLbl="node1" presStyleIdx="0" presStyleCnt="1"/>
      <dgm:spPr/>
    </dgm:pt>
    <dgm:pt modelId="{CDB394F3-ABD5-CE4A-9934-BE5DE3B08239}" type="pres">
      <dgm:prSet presAssocID="{BB8C6F33-6964-F34E-867B-85C753AFADDE}" presName="connector1" presStyleLbl="sibTrans2D1" presStyleIdx="0" presStyleCnt="1"/>
      <dgm:spPr/>
    </dgm:pt>
  </dgm:ptLst>
  <dgm:cxnLst>
    <dgm:cxn modelId="{AEE6740F-303B-9044-8AE9-8ECED88F064A}" srcId="{B0F8F66D-B125-7848-90F5-1545BE030189}" destId="{79D3FDE7-4C4B-174C-B59C-ABA86CA0DBFD}" srcOrd="0" destOrd="0" parTransId="{FB18C6B5-B10D-774D-988F-8198993E4018}" sibTransId="{BB8C6F33-6964-F34E-867B-85C753AFADDE}"/>
    <dgm:cxn modelId="{4EE7961C-E0B0-A347-8383-B09440E8BCDB}" type="presOf" srcId="{BB8C6F33-6964-F34E-867B-85C753AFADDE}" destId="{CDB394F3-ABD5-CE4A-9934-BE5DE3B08239}" srcOrd="0" destOrd="0" presId="urn:microsoft.com/office/officeart/2005/8/layout/gear1"/>
    <dgm:cxn modelId="{D1C0A550-1BE7-5B40-98BB-224FB89ACA8E}" type="presOf" srcId="{B0F8F66D-B125-7848-90F5-1545BE030189}" destId="{24C72E16-4A30-9A40-BB3B-6A56DAFB7CA4}" srcOrd="0" destOrd="0" presId="urn:microsoft.com/office/officeart/2005/8/layout/gear1"/>
    <dgm:cxn modelId="{1BD65965-58F1-0047-B5AE-68734A550BC4}" type="presOf" srcId="{79D3FDE7-4C4B-174C-B59C-ABA86CA0DBFD}" destId="{2B390196-1B64-3F46-860A-8157836F3E6F}" srcOrd="0" destOrd="0" presId="urn:microsoft.com/office/officeart/2005/8/layout/gear1"/>
    <dgm:cxn modelId="{6A14C5B2-A778-B940-BCB9-83F8C12624BB}" type="presOf" srcId="{79D3FDE7-4C4B-174C-B59C-ABA86CA0DBFD}" destId="{6D75B513-8CC1-6049-98C8-3E81AC270C78}" srcOrd="1" destOrd="0" presId="urn:microsoft.com/office/officeart/2005/8/layout/gear1"/>
    <dgm:cxn modelId="{F7520FD1-C0B4-6948-AD71-D063AB7320DC}" type="presOf" srcId="{79D3FDE7-4C4B-174C-B59C-ABA86CA0DBFD}" destId="{7C2959E9-056B-3F40-9F07-EEC8F1AC3434}" srcOrd="2" destOrd="0" presId="urn:microsoft.com/office/officeart/2005/8/layout/gear1"/>
    <dgm:cxn modelId="{FAFD54AF-A4A7-8C4B-BD11-102E015C8B4F}" type="presParOf" srcId="{24C72E16-4A30-9A40-BB3B-6A56DAFB7CA4}" destId="{2B390196-1B64-3F46-860A-8157836F3E6F}" srcOrd="0" destOrd="0" presId="urn:microsoft.com/office/officeart/2005/8/layout/gear1"/>
    <dgm:cxn modelId="{FA253344-E61C-BE4E-BD2F-3251CF2F2ADF}" type="presParOf" srcId="{24C72E16-4A30-9A40-BB3B-6A56DAFB7CA4}" destId="{6D75B513-8CC1-6049-98C8-3E81AC270C78}" srcOrd="1" destOrd="0" presId="urn:microsoft.com/office/officeart/2005/8/layout/gear1"/>
    <dgm:cxn modelId="{4D8861F8-406F-3A40-95E1-DA1CAF7CD536}" type="presParOf" srcId="{24C72E16-4A30-9A40-BB3B-6A56DAFB7CA4}" destId="{7C2959E9-056B-3F40-9F07-EEC8F1AC3434}" srcOrd="2" destOrd="0" presId="urn:microsoft.com/office/officeart/2005/8/layout/gear1"/>
    <dgm:cxn modelId="{92E74E04-47B7-B04C-A163-267B1369FE5F}" type="presParOf" srcId="{24C72E16-4A30-9A40-BB3B-6A56DAFB7CA4}" destId="{CDB394F3-ABD5-CE4A-9934-BE5DE3B08239}"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186A8-8A15-504C-9CA5-C6663775A6BF}">
      <dsp:nvSpPr>
        <dsp:cNvPr id="0" name=""/>
        <dsp:cNvSpPr/>
      </dsp:nvSpPr>
      <dsp:spPr>
        <a:xfrm>
          <a:off x="1534447" y="11835"/>
          <a:ext cx="4327666" cy="4327666"/>
        </a:xfrm>
        <a:prstGeom prst="ellipse">
          <a:avLst/>
        </a:prstGeom>
        <a:gradFill rotWithShape="0">
          <a:gsLst>
            <a:gs pos="0">
              <a:schemeClr val="accent5">
                <a:alpha val="50000"/>
                <a:hueOff val="0"/>
                <a:satOff val="0"/>
                <a:lumOff val="0"/>
                <a:alphaOff val="0"/>
                <a:satMod val="103000"/>
                <a:lumMod val="102000"/>
                <a:tint val="94000"/>
              </a:schemeClr>
            </a:gs>
            <a:gs pos="50000">
              <a:schemeClr val="accent5">
                <a:alpha val="50000"/>
                <a:hueOff val="0"/>
                <a:satOff val="0"/>
                <a:lumOff val="0"/>
                <a:alphaOff val="0"/>
                <a:satMod val="110000"/>
                <a:lumMod val="100000"/>
                <a:shade val="100000"/>
              </a:schemeClr>
            </a:gs>
            <a:gs pos="100000">
              <a:schemeClr val="accent5">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Local Decision Support</a:t>
          </a:r>
        </a:p>
      </dsp:txBody>
      <dsp:txXfrm>
        <a:off x="2138760" y="522160"/>
        <a:ext cx="2495231" cy="3307016"/>
      </dsp:txXfrm>
    </dsp:sp>
    <dsp:sp modelId="{44E45DF4-5AC5-1C4C-A16D-075D05CF1AE2}">
      <dsp:nvSpPr>
        <dsp:cNvPr id="0" name=""/>
        <dsp:cNvSpPr/>
      </dsp:nvSpPr>
      <dsp:spPr>
        <a:xfrm>
          <a:off x="4653486" y="11835"/>
          <a:ext cx="4327666" cy="4327666"/>
        </a:xfrm>
        <a:prstGeom prst="ellipse">
          <a:avLst/>
        </a:prstGeom>
        <a:gradFill rotWithShape="0">
          <a:gsLst>
            <a:gs pos="0">
              <a:schemeClr val="accent5">
                <a:alpha val="50000"/>
                <a:hueOff val="-6758543"/>
                <a:satOff val="-17419"/>
                <a:lumOff val="-11765"/>
                <a:alphaOff val="0"/>
                <a:satMod val="103000"/>
                <a:lumMod val="102000"/>
                <a:tint val="94000"/>
              </a:schemeClr>
            </a:gs>
            <a:gs pos="50000">
              <a:schemeClr val="accent5">
                <a:alpha val="50000"/>
                <a:hueOff val="-6758543"/>
                <a:satOff val="-17419"/>
                <a:lumOff val="-11765"/>
                <a:alphaOff val="0"/>
                <a:satMod val="110000"/>
                <a:lumMod val="100000"/>
                <a:shade val="100000"/>
              </a:schemeClr>
            </a:gs>
            <a:gs pos="100000">
              <a:schemeClr val="accent5">
                <a:alpha val="50000"/>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533650">
            <a:lnSpc>
              <a:spcPct val="90000"/>
            </a:lnSpc>
            <a:spcBef>
              <a:spcPct val="0"/>
            </a:spcBef>
            <a:spcAft>
              <a:spcPct val="35000"/>
            </a:spcAft>
            <a:buNone/>
          </a:pPr>
          <a:r>
            <a:rPr lang="en-US" sz="5700" kern="1200" dirty="0"/>
            <a:t>Remote Decision Support</a:t>
          </a:r>
        </a:p>
      </dsp:txBody>
      <dsp:txXfrm>
        <a:off x="5881607" y="522160"/>
        <a:ext cx="2495231" cy="3307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90196-1B64-3F46-860A-8157836F3E6F}">
      <dsp:nvSpPr>
        <dsp:cNvPr id="0" name=""/>
        <dsp:cNvSpPr/>
      </dsp:nvSpPr>
      <dsp:spPr>
        <a:xfrm>
          <a:off x="2144058" y="1509058"/>
          <a:ext cx="3319929" cy="3319929"/>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CDS Service Logic</a:t>
          </a:r>
        </a:p>
      </dsp:txBody>
      <dsp:txXfrm>
        <a:off x="2811511" y="2286736"/>
        <a:ext cx="1985023" cy="1706512"/>
      </dsp:txXfrm>
    </dsp:sp>
    <dsp:sp modelId="{CDB394F3-ABD5-CE4A-9934-BE5DE3B08239}">
      <dsp:nvSpPr>
        <dsp:cNvPr id="0" name=""/>
        <dsp:cNvSpPr/>
      </dsp:nvSpPr>
      <dsp:spPr>
        <a:xfrm>
          <a:off x="2357414" y="911733"/>
          <a:ext cx="4083512" cy="4083512"/>
        </a:xfrm>
        <a:prstGeom prst="circularArrow">
          <a:avLst>
            <a:gd name="adj1" fmla="val 4878"/>
            <a:gd name="adj2" fmla="val 312630"/>
            <a:gd name="adj3" fmla="val 3258797"/>
            <a:gd name="adj4" fmla="val 15070241"/>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9F6DF-CA44-B449-9E41-F5BD1B56FF6C}" type="datetimeFigureOut">
              <a:rPr lang="en-US" smtClean="0"/>
              <a:t>6/10/21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D146FA-DED8-3042-A67D-C94C545E1151}" type="slidenum">
              <a:rPr lang="en-US" smtClean="0"/>
              <a:t>‹#›</a:t>
            </a:fld>
            <a:endParaRPr lang="en-US"/>
          </a:p>
        </p:txBody>
      </p:sp>
    </p:spTree>
    <p:extLst>
      <p:ext uri="{BB962C8B-B14F-4D97-AF65-F5344CB8AC3E}">
        <p14:creationId xmlns:p14="http://schemas.microsoft.com/office/powerpoint/2010/main" val="111913397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slide content originally created by Emeritus Project Management Committee Chair, Kevin </a:t>
            </a:r>
            <a:r>
              <a:rPr lang="en-US" dirty="0" err="1"/>
              <a:t>Shekleton</a:t>
            </a:r>
            <a:endParaRPr lang="en-US" dirty="0"/>
          </a:p>
          <a:p>
            <a:endParaRPr lang="en-US" dirty="0"/>
          </a:p>
          <a:p>
            <a:r>
              <a:rPr lang="en-US" dirty="0"/>
              <a:t>Updated to reflect 1.0 changes, newer hooks, in-progress work, and other tweaks</a:t>
            </a:r>
          </a:p>
        </p:txBody>
      </p:sp>
      <p:sp>
        <p:nvSpPr>
          <p:cNvPr id="4" name="Slide Number Placeholder 3"/>
          <p:cNvSpPr>
            <a:spLocks noGrp="1"/>
          </p:cNvSpPr>
          <p:nvPr>
            <p:ph type="sldNum" sz="quarter" idx="10"/>
          </p:nvPr>
        </p:nvSpPr>
        <p:spPr/>
        <p:txBody>
          <a:bodyPr/>
          <a:lstStyle/>
          <a:p>
            <a:fld id="{4DD146FA-DED8-3042-A67D-C94C545E1151}" type="slidenum">
              <a:rPr lang="en-US" smtClean="0"/>
              <a:t>1</a:t>
            </a:fld>
            <a:endParaRPr lang="en-US"/>
          </a:p>
        </p:txBody>
      </p:sp>
    </p:spTree>
    <p:extLst>
      <p:ext uri="{BB962C8B-B14F-4D97-AF65-F5344CB8AC3E}">
        <p14:creationId xmlns:p14="http://schemas.microsoft.com/office/powerpoint/2010/main" val="22946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11</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12</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13</a:t>
            </a:fld>
            <a:endParaRPr lang="en-US" dirty="0"/>
          </a:p>
        </p:txBody>
      </p:sp>
    </p:spTree>
    <p:extLst>
      <p:ext uri="{BB962C8B-B14F-4D97-AF65-F5344CB8AC3E}">
        <p14:creationId xmlns:p14="http://schemas.microsoft.com/office/powerpoint/2010/main" val="12668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a:t>
            </a:r>
            <a:r>
              <a:rPr lang="en-US" baseline="0" dirty="0"/>
              <a:t> that this is an array of cards</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15</a:t>
            </a:fld>
            <a:endParaRPr lang="en-US" dirty="0"/>
          </a:p>
        </p:txBody>
      </p:sp>
    </p:spTree>
    <p:extLst>
      <p:ext uri="{BB962C8B-B14F-4D97-AF65-F5344CB8AC3E}">
        <p14:creationId xmlns:p14="http://schemas.microsoft.com/office/powerpoint/2010/main" val="64917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17</a:t>
            </a:fld>
            <a:endParaRPr lang="en-US" dirty="0"/>
          </a:p>
        </p:txBody>
      </p:sp>
    </p:spTree>
    <p:extLst>
      <p:ext uri="{BB962C8B-B14F-4D97-AF65-F5344CB8AC3E}">
        <p14:creationId xmlns:p14="http://schemas.microsoft.com/office/powerpoint/2010/main" val="832513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18</a:t>
            </a:fld>
            <a:endParaRPr lang="en-US" dirty="0"/>
          </a:p>
        </p:txBody>
      </p:sp>
    </p:spTree>
    <p:extLst>
      <p:ext uri="{BB962C8B-B14F-4D97-AF65-F5344CB8AC3E}">
        <p14:creationId xmlns:p14="http://schemas.microsoft.com/office/powerpoint/2010/main" val="275764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Pending replacement by Feedback endpoint</a:t>
            </a:r>
          </a:p>
        </p:txBody>
      </p:sp>
      <p:sp>
        <p:nvSpPr>
          <p:cNvPr id="4" name="Slide Number Placeholder 3"/>
          <p:cNvSpPr>
            <a:spLocks noGrp="1"/>
          </p:cNvSpPr>
          <p:nvPr>
            <p:ph type="sldNum" sz="quarter" idx="10"/>
          </p:nvPr>
        </p:nvSpPr>
        <p:spPr/>
        <p:txBody>
          <a:bodyPr/>
          <a:lstStyle/>
          <a:p>
            <a:fld id="{53DCBF1A-0ABF-DA44-854A-CFEDF03D494E}" type="slidenum">
              <a:rPr lang="en-US" smtClean="0"/>
              <a:t>19</a:t>
            </a:fld>
            <a:endParaRPr lang="en-US" dirty="0"/>
          </a:p>
        </p:txBody>
      </p:sp>
    </p:spTree>
    <p:extLst>
      <p:ext uri="{BB962C8B-B14F-4D97-AF65-F5344CB8AC3E}">
        <p14:creationId xmlns:p14="http://schemas.microsoft.com/office/powerpoint/2010/main" val="412027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CDS Clients may or may not use this </a:t>
            </a:r>
            <a:r>
              <a:rPr lang="en-US"/>
              <a:t>information dynamically</a:t>
            </a:r>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21</a:t>
            </a:fld>
            <a:endParaRPr lang="en-US" dirty="0"/>
          </a:p>
        </p:txBody>
      </p:sp>
    </p:spTree>
    <p:extLst>
      <p:ext uri="{BB962C8B-B14F-4D97-AF65-F5344CB8AC3E}">
        <p14:creationId xmlns:p14="http://schemas.microsoft.com/office/powerpoint/2010/main" val="188755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four methods of data available to a CDS Service:</a:t>
            </a:r>
          </a:p>
          <a:p>
            <a:pPr marL="171450" marR="0" lvl="0" indent="-171450" algn="l" defTabSz="914377" rtl="0" eaLnBrk="1" fontAlgn="auto" latinLnBrk="0" hangingPunct="1">
              <a:lnSpc>
                <a:spcPct val="100000"/>
              </a:lnSpc>
              <a:spcBef>
                <a:spcPts val="0"/>
              </a:spcBef>
              <a:spcAft>
                <a:spcPts val="0"/>
              </a:spcAft>
              <a:buClrTx/>
              <a:buSzTx/>
              <a:buFontTx/>
              <a:buChar char="-"/>
              <a:tabLst/>
              <a:defRPr/>
            </a:pPr>
            <a:r>
              <a:rPr lang="en-US" dirty="0"/>
              <a:t>Hook context data from the CDS Client, sent in the CDS Service request</a:t>
            </a:r>
          </a:p>
          <a:p>
            <a:pPr marL="171450" indent="-171450">
              <a:buFontTx/>
              <a:buChar char="-"/>
            </a:pPr>
            <a:r>
              <a:rPr lang="en-US" dirty="0"/>
              <a:t>Prefetched FHIR data from the CDS Client, sent in the CDS Service request</a:t>
            </a:r>
          </a:p>
          <a:p>
            <a:pPr marL="171450" indent="-171450">
              <a:buFontTx/>
              <a:buChar char="-"/>
            </a:pPr>
            <a:r>
              <a:rPr lang="en-US" dirty="0"/>
              <a:t>FHIR data from the CDS Client, retrieved by the CDS Service as part of its processing logic during the CDS Service transaction</a:t>
            </a:r>
          </a:p>
          <a:p>
            <a:pPr marL="171450" indent="-171450">
              <a:buFontTx/>
              <a:buChar char="-"/>
            </a:pPr>
            <a:r>
              <a:rPr lang="en-US" dirty="0"/>
              <a:t>Other data the CDS Service wants to access</a:t>
            </a:r>
          </a:p>
        </p:txBody>
      </p:sp>
      <p:sp>
        <p:nvSpPr>
          <p:cNvPr id="4" name="Slide Number Placeholder 3"/>
          <p:cNvSpPr>
            <a:spLocks noGrp="1"/>
          </p:cNvSpPr>
          <p:nvPr>
            <p:ph type="sldNum" sz="quarter" idx="10"/>
          </p:nvPr>
        </p:nvSpPr>
        <p:spPr/>
        <p:txBody>
          <a:bodyPr/>
          <a:lstStyle/>
          <a:p>
            <a:fld id="{4DD146FA-DED8-3042-A67D-C94C545E1151}" type="slidenum">
              <a:rPr lang="en-US" smtClean="0"/>
              <a:t>23</a:t>
            </a:fld>
            <a:endParaRPr lang="en-US"/>
          </a:p>
        </p:txBody>
      </p:sp>
    </p:spTree>
    <p:extLst>
      <p:ext uri="{BB962C8B-B14F-4D97-AF65-F5344CB8AC3E}">
        <p14:creationId xmlns:p14="http://schemas.microsoft.com/office/powerpoint/2010/main" val="3725080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prefetch data?</a:t>
            </a:r>
          </a:p>
          <a:p>
            <a:pPr marL="171450" indent="-171450">
              <a:buFontTx/>
              <a:buChar char="-"/>
            </a:pPr>
            <a:r>
              <a:rPr lang="en-US" dirty="0"/>
              <a:t>Your CDS Service always needs a particular set of data for its logic</a:t>
            </a:r>
          </a:p>
          <a:p>
            <a:pPr marL="171450" indent="-171450">
              <a:buFontTx/>
              <a:buChar char="-"/>
            </a:pPr>
            <a:r>
              <a:rPr lang="en-US" dirty="0"/>
              <a:t>Multiple CDS Services request the same data, allowing the EHR to optimally request it just once and give it to everyone who requests it</a:t>
            </a:r>
          </a:p>
          <a:p>
            <a:pPr marL="171450" indent="-171450">
              <a:buFontTx/>
              <a:buChar char="-"/>
            </a:pPr>
            <a:r>
              <a:rPr lang="en-US" dirty="0"/>
              <a:t>The EHR may be able to fetch the data more efficiently (</a:t>
            </a:r>
            <a:r>
              <a:rPr lang="en-US" dirty="0" err="1"/>
              <a:t>eg</a:t>
            </a:r>
            <a:r>
              <a:rPr lang="en-US" dirty="0"/>
              <a:t>, cached, in memory, network efficiencies,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25</a:t>
            </a:fld>
            <a:endParaRPr lang="en-US"/>
          </a:p>
        </p:txBody>
      </p:sp>
    </p:spTree>
    <p:extLst>
      <p:ext uri="{BB962C8B-B14F-4D97-AF65-F5344CB8AC3E}">
        <p14:creationId xmlns:p14="http://schemas.microsoft.com/office/powerpoint/2010/main" val="320723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and adoption of SMART</a:t>
            </a:r>
            <a:r>
              <a:rPr lang="en-US" baseline="0" dirty="0"/>
              <a:t> has been great for users and the industry. However, there are gaps with SMART.</a:t>
            </a:r>
          </a:p>
          <a:p>
            <a:endParaRPr lang="en-US" baseline="0" dirty="0"/>
          </a:p>
          <a:p>
            <a:r>
              <a:rPr lang="en-US" baseline="0" dirty="0"/>
              <a:t>Taking the Intermountain Bilirubin Chart as an example, this SMART app is only relevant for newborns less than 120 hours in age with </a:t>
            </a:r>
            <a:r>
              <a:rPr lang="en-US" sz="1200" kern="1200" baseline="0" dirty="0">
                <a:solidFill>
                  <a:schemeClr val="tx1"/>
                </a:solidFill>
                <a:latin typeface="+mn-lt"/>
                <a:ea typeface="+mn-ea"/>
                <a:cs typeface="+mn-cs"/>
              </a:rPr>
              <a:t>t</a:t>
            </a:r>
            <a:r>
              <a:rPr lang="en-US" sz="1200" kern="1200" dirty="0">
                <a:solidFill>
                  <a:schemeClr val="tx1"/>
                </a:solidFill>
                <a:latin typeface="+mn-lt"/>
                <a:ea typeface="+mn-ea"/>
                <a:cs typeface="+mn-cs"/>
              </a:rPr>
              <a:t>ranscutaneous bilirubin results that are either not documented or outside of the normal range. When these conditions are met, the</a:t>
            </a:r>
            <a:r>
              <a:rPr lang="en-US" sz="1200" kern="1200" baseline="0" dirty="0">
                <a:solidFill>
                  <a:schemeClr val="tx1"/>
                </a:solidFill>
                <a:latin typeface="+mn-lt"/>
                <a:ea typeface="+mn-ea"/>
                <a:cs typeface="+mn-cs"/>
              </a:rPr>
              <a:t> SMART app should be used.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How is the user supposed to know all of this?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2</a:t>
            </a:fld>
            <a:endParaRPr lang="en-US" dirty="0"/>
          </a:p>
        </p:txBody>
      </p:sp>
    </p:spTree>
    <p:extLst>
      <p:ext uri="{BB962C8B-B14F-4D97-AF65-F5344CB8AC3E}">
        <p14:creationId xmlns:p14="http://schemas.microsoft.com/office/powerpoint/2010/main" val="54837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17F6B-70AC-1D4C-9AA1-B43FAFBA4459}" type="slidenum">
              <a:rPr lang="en-US" smtClean="0"/>
              <a:t>28</a:t>
            </a:fld>
            <a:endParaRPr lang="en-US"/>
          </a:p>
        </p:txBody>
      </p:sp>
    </p:spTree>
    <p:extLst>
      <p:ext uri="{BB962C8B-B14F-4D97-AF65-F5344CB8AC3E}">
        <p14:creationId xmlns:p14="http://schemas.microsoft.com/office/powerpoint/2010/main" val="64326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CDS Clients – whitelist CDS Service base </a:t>
            </a:r>
            <a:r>
              <a:rPr lang="en-US" dirty="0" err="1"/>
              <a:t>urls</a:t>
            </a:r>
            <a:r>
              <a:rPr lang="en-US" dirty="0"/>
              <a:t> / domains, certificate validation</a:t>
            </a:r>
          </a:p>
          <a:p>
            <a:endParaRPr lang="en-US" dirty="0"/>
          </a:p>
          <a:p>
            <a:r>
              <a:rPr lang="en-US" dirty="0"/>
              <a:t>CDS Services – whitelist issuers and </a:t>
            </a:r>
            <a:r>
              <a:rPr lang="en-US" dirty="0" err="1"/>
              <a:t>jkus</a:t>
            </a:r>
            <a:r>
              <a:rPr lang="en-US" dirty="0"/>
              <a:t>, tenants</a:t>
            </a:r>
          </a:p>
        </p:txBody>
      </p:sp>
      <p:sp>
        <p:nvSpPr>
          <p:cNvPr id="4" name="Slide Number Placeholder 3"/>
          <p:cNvSpPr>
            <a:spLocks noGrp="1"/>
          </p:cNvSpPr>
          <p:nvPr>
            <p:ph type="sldNum" sz="quarter" idx="5"/>
          </p:nvPr>
        </p:nvSpPr>
        <p:spPr/>
        <p:txBody>
          <a:bodyPr/>
          <a:lstStyle/>
          <a:p>
            <a:fld id="{4DD146FA-DED8-3042-A67D-C94C545E1151}" type="slidenum">
              <a:rPr lang="en-US" smtClean="0"/>
              <a:t>29</a:t>
            </a:fld>
            <a:endParaRPr lang="en-US"/>
          </a:p>
        </p:txBody>
      </p:sp>
    </p:spTree>
    <p:extLst>
      <p:ext uri="{BB962C8B-B14F-4D97-AF65-F5344CB8AC3E}">
        <p14:creationId xmlns:p14="http://schemas.microsoft.com/office/powerpoint/2010/main" val="318032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32</a:t>
            </a:fld>
            <a:endParaRPr lang="en-US"/>
          </a:p>
        </p:txBody>
      </p:sp>
    </p:spTree>
    <p:extLst>
      <p:ext uri="{BB962C8B-B14F-4D97-AF65-F5344CB8AC3E}">
        <p14:creationId xmlns:p14="http://schemas.microsoft.com/office/powerpoint/2010/main" val="181664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33</a:t>
            </a:fld>
            <a:endParaRPr lang="en-US" dirty="0"/>
          </a:p>
        </p:txBody>
      </p:sp>
    </p:spTree>
    <p:extLst>
      <p:ext uri="{BB962C8B-B14F-4D97-AF65-F5344CB8AC3E}">
        <p14:creationId xmlns:p14="http://schemas.microsoft.com/office/powerpoint/2010/main" val="2336141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some of the organizations that have participated</a:t>
            </a:r>
            <a:r>
              <a:rPr lang="en-US" baseline="0" dirty="0"/>
              <a:t> in HL7 Connectathons in 2016 and 2017 to prototype CDS Hooks implements.</a:t>
            </a:r>
          </a:p>
          <a:p>
            <a:endParaRPr lang="en-US" baseline="0" dirty="0"/>
          </a:p>
          <a:p>
            <a:r>
              <a:rPr lang="en-US" baseline="0" dirty="0"/>
              <a:t>Allscripts, </a:t>
            </a:r>
            <a:r>
              <a:rPr lang="en-US" baseline="0" dirty="0" err="1"/>
              <a:t>athenahealth</a:t>
            </a:r>
            <a:r>
              <a:rPr lang="en-US" baseline="0" dirty="0"/>
              <a:t>, Cerner, </a:t>
            </a:r>
            <a:r>
              <a:rPr lang="en-US" baseline="0" dirty="0" err="1"/>
              <a:t>eClinicalWorks</a:t>
            </a:r>
            <a:r>
              <a:rPr lang="en-US" baseline="0" dirty="0"/>
              <a:t>, Epic, </a:t>
            </a:r>
            <a:r>
              <a:rPr lang="en-US" baseline="0" dirty="0" err="1"/>
              <a:t>Ordashi</a:t>
            </a:r>
            <a:r>
              <a:rPr lang="en-US" baseline="0" dirty="0"/>
              <a:t>, and </a:t>
            </a:r>
            <a:r>
              <a:rPr lang="en-US" baseline="0" dirty="0" err="1"/>
              <a:t>TSystem</a:t>
            </a:r>
            <a:r>
              <a:rPr lang="en-US" baseline="0" dirty="0"/>
              <a:t> have implemented CDS Hooks as an EHR. All other companies listed here implemented CDS services.</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34</a:t>
            </a:fld>
            <a:endParaRPr lang="en-US" dirty="0"/>
          </a:p>
        </p:txBody>
      </p:sp>
    </p:spTree>
    <p:extLst>
      <p:ext uri="{BB962C8B-B14F-4D97-AF65-F5344CB8AC3E}">
        <p14:creationId xmlns:p14="http://schemas.microsoft.com/office/powerpoint/2010/main" val="3054857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Argonaut</a:t>
            </a:r>
            <a:r>
              <a:rPr lang="en-US" baseline="0" dirty="0"/>
              <a:t> Project chose CDS Hooks as a focus for 2017. We will be running two use cases throughout the year.</a:t>
            </a:r>
          </a:p>
          <a:p>
            <a:endParaRPr lang="en-US" baseline="0" dirty="0"/>
          </a:p>
          <a:p>
            <a:r>
              <a:rPr lang="en-US" baseline="0" dirty="0"/>
              <a:t>The first is our original scenario which prompted the creation of CDS Hooks (pushing a SMART app to the user).</a:t>
            </a:r>
          </a:p>
          <a:p>
            <a:endParaRPr lang="en-US" baseline="0" dirty="0"/>
          </a:p>
          <a:p>
            <a:r>
              <a:rPr lang="en-US" baseline="0" dirty="0"/>
              <a:t>The second is to vet our proposed security model.  Used the same security company that was used to assess and threat model SMART</a:t>
            </a:r>
          </a:p>
          <a:p>
            <a:endParaRPr lang="en-US" baseline="0" dirty="0"/>
          </a:p>
          <a:p>
            <a:r>
              <a:rPr lang="en-US" baseline="0" dirty="0"/>
              <a:t>2019 - https://</a:t>
            </a:r>
            <a:r>
              <a:rPr lang="en-US" baseline="0" dirty="0" err="1"/>
              <a:t>github.com</a:t>
            </a:r>
            <a:r>
              <a:rPr lang="en-US" baseline="0" dirty="0"/>
              <a:t>/</a:t>
            </a:r>
            <a:r>
              <a:rPr lang="en-US" baseline="0" dirty="0" err="1"/>
              <a:t>argonautproject</a:t>
            </a:r>
            <a:r>
              <a:rPr lang="en-US" baseline="0" dirty="0"/>
              <a:t>/</a:t>
            </a:r>
            <a:r>
              <a:rPr lang="en-US" baseline="0" dirty="0" err="1"/>
              <a:t>cds</a:t>
            </a:r>
            <a:r>
              <a:rPr lang="en-US" baseline="0" dirty="0"/>
              <a:t>-hooks-for-</a:t>
            </a:r>
            <a:r>
              <a:rPr lang="en-US" baseline="0" dirty="0" err="1"/>
              <a:t>pama</a:t>
            </a:r>
            <a:endParaRPr lang="en-US" baseline="0" dirty="0"/>
          </a:p>
        </p:txBody>
      </p:sp>
      <p:sp>
        <p:nvSpPr>
          <p:cNvPr id="4" name="Slide Number Placeholder 3"/>
          <p:cNvSpPr>
            <a:spLocks noGrp="1"/>
          </p:cNvSpPr>
          <p:nvPr>
            <p:ph type="sldNum" sz="quarter" idx="10"/>
          </p:nvPr>
        </p:nvSpPr>
        <p:spPr/>
        <p:txBody>
          <a:bodyPr/>
          <a:lstStyle/>
          <a:p>
            <a:fld id="{4DD146FA-DED8-3042-A67D-C94C545E1151}" type="slidenum">
              <a:rPr lang="en-US" smtClean="0"/>
              <a:t>35</a:t>
            </a:fld>
            <a:endParaRPr lang="en-US" dirty="0"/>
          </a:p>
        </p:txBody>
      </p:sp>
    </p:spTree>
    <p:extLst>
      <p:ext uri="{BB962C8B-B14F-4D97-AF65-F5344CB8AC3E}">
        <p14:creationId xmlns:p14="http://schemas.microsoft.com/office/powerpoint/2010/main" val="194277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 April 2019</a:t>
            </a:r>
          </a:p>
          <a:p>
            <a:endParaRPr lang="en-US" dirty="0"/>
          </a:p>
          <a:p>
            <a:r>
              <a:rPr lang="en-US" dirty="0"/>
              <a:t>Patient-view first, then ordering-based hooks</a:t>
            </a:r>
          </a:p>
        </p:txBody>
      </p:sp>
      <p:sp>
        <p:nvSpPr>
          <p:cNvPr id="4" name="Slide Number Placeholder 3"/>
          <p:cNvSpPr>
            <a:spLocks noGrp="1"/>
          </p:cNvSpPr>
          <p:nvPr>
            <p:ph type="sldNum" sz="quarter" idx="5"/>
          </p:nvPr>
        </p:nvSpPr>
        <p:spPr/>
        <p:txBody>
          <a:bodyPr/>
          <a:lstStyle/>
          <a:p>
            <a:fld id="{4DD146FA-DED8-3042-A67D-C94C545E1151}" type="slidenum">
              <a:rPr lang="en-US" smtClean="0"/>
              <a:t>36</a:t>
            </a:fld>
            <a:endParaRPr lang="en-US"/>
          </a:p>
        </p:txBody>
      </p:sp>
    </p:spTree>
    <p:extLst>
      <p:ext uri="{BB962C8B-B14F-4D97-AF65-F5344CB8AC3E}">
        <p14:creationId xmlns:p14="http://schemas.microsoft.com/office/powerpoint/2010/main" val="3597380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just some of the ideas floating around for after 1.0</a:t>
            </a:r>
          </a:p>
          <a:p>
            <a:endParaRPr lang="en-US" baseline="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baseline="0" dirty="0"/>
              <a:t>System-only actions – support appropriate and safe actions where it is not necessary to interrupt the user (e.g. applying appropriateness score to radiology orders for PAMA) </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baseline="0" dirty="0"/>
              <a:t>Suggestions – updates to suggestion behavior to allow more than one suggestion to be accepted, piecing apart the decision support.  Also, indicate that a suggestion is recommended</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baseline="0" dirty="0"/>
              <a:t>Decisions – e.g. app-&gt;EHR communication via SMART Web Messages, hook service feedback endpoint, capturing override reasons</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377"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DD146FA-DED8-3042-A67D-C94C545E1151}" type="slidenum">
              <a:rPr lang="en-US" smtClean="0"/>
              <a:t>37</a:t>
            </a:fld>
            <a:endParaRPr lang="en-US" dirty="0"/>
          </a:p>
        </p:txBody>
      </p:sp>
    </p:spTree>
    <p:extLst>
      <p:ext uri="{BB962C8B-B14F-4D97-AF65-F5344CB8AC3E}">
        <p14:creationId xmlns:p14="http://schemas.microsoft.com/office/powerpoint/2010/main" val="4238246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DD146FA-DED8-3042-A67D-C94C545E1151}" type="slidenum">
              <a:rPr lang="en-US" smtClean="0"/>
              <a:t>38</a:t>
            </a:fld>
            <a:endParaRPr lang="en-US" dirty="0"/>
          </a:p>
        </p:txBody>
      </p:sp>
    </p:spTree>
    <p:extLst>
      <p:ext uri="{BB962C8B-B14F-4D97-AF65-F5344CB8AC3E}">
        <p14:creationId xmlns:p14="http://schemas.microsoft.com/office/powerpoint/2010/main" val="2319652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DCBF1A-0ABF-DA44-854A-CFEDF03D494E}" type="slidenum">
              <a:rPr lang="en-US" smtClean="0"/>
              <a:t>40</a:t>
            </a:fld>
            <a:endParaRPr lang="en-US" dirty="0"/>
          </a:p>
        </p:txBody>
      </p:sp>
    </p:spTree>
    <p:extLst>
      <p:ext uri="{BB962C8B-B14F-4D97-AF65-F5344CB8AC3E}">
        <p14:creationId xmlns:p14="http://schemas.microsoft.com/office/powerpoint/2010/main" val="15232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3</a:t>
            </a:fld>
            <a:endParaRPr lang="en-US" dirty="0"/>
          </a:p>
        </p:txBody>
      </p:sp>
    </p:spTree>
    <p:extLst>
      <p:ext uri="{BB962C8B-B14F-4D97-AF65-F5344CB8AC3E}">
        <p14:creationId xmlns:p14="http://schemas.microsoft.com/office/powerpoint/2010/main" val="162593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solidFill>
                  <a:prstClr val="black"/>
                </a:solidFill>
                <a:latin typeface="Calibri"/>
              </a:rPr>
              <a:pPr/>
              <a:t>41</a:t>
            </a:fld>
            <a:endParaRPr lang="en-US" dirty="0">
              <a:solidFill>
                <a:prstClr val="black"/>
              </a:solidFill>
              <a:latin typeface="Calibri"/>
            </a:endParaRPr>
          </a:p>
        </p:txBody>
      </p:sp>
    </p:spTree>
    <p:extLst>
      <p:ext uri="{BB962C8B-B14F-4D97-AF65-F5344CB8AC3E}">
        <p14:creationId xmlns:p14="http://schemas.microsoft.com/office/powerpoint/2010/main" val="500458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45</a:t>
            </a:fld>
            <a:endParaRPr lang="en-US" dirty="0"/>
          </a:p>
        </p:txBody>
      </p:sp>
    </p:spTree>
    <p:extLst>
      <p:ext uri="{BB962C8B-B14F-4D97-AF65-F5344CB8AC3E}">
        <p14:creationId xmlns:p14="http://schemas.microsoft.com/office/powerpoint/2010/main" val="968711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CDS Hooks is a specification that describes a pattern designed to invoke decision support tools from a clinician's EHR workflow. CDS Hooks allows EHR systems to integrate with "best of breed" services to provide useful data to the clinician. We believe that Healthwise is the best service to provide information to help people make better health decisions.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Imagine the following use case: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prescribes a new medication to a patient during a visit. Immediately upon prescribing this medication, data about the new prescription and all the medications a patient is currently prescribed is sent to a service that can provide information about potential interactions between existing medications and the newly prescribed medication. An EHR system that implements the CDS Hooks standard could immediately alert the clinician to the potential interactions.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Or maybe this: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clinician sees a patient, and when opening the patient record on her tablet, she immediately sees relevant health information for conditions that the patient has been diagnosed with. The info includes tools such as the Healthwise® Decision Points that actively involve the patient in his or her own health care.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Healthwise works hard today to stay on top of the technologies that you need tomorrow. Healthwise is very proud to work with the designers of the CDS Hooks specification and provided several sample services that implementers can reference. These services and infrastructure components are available on the CDS Hooks GitHub page.</a:t>
            </a:r>
          </a:p>
          <a:p>
            <a:endParaRPr lang="en-US" dirty="0"/>
          </a:p>
        </p:txBody>
      </p:sp>
      <p:sp>
        <p:nvSpPr>
          <p:cNvPr id="4" name="Slide Number Placeholder 3"/>
          <p:cNvSpPr>
            <a:spLocks noGrp="1"/>
          </p:cNvSpPr>
          <p:nvPr>
            <p:ph type="sldNum" sz="quarter" idx="10"/>
          </p:nvPr>
        </p:nvSpPr>
        <p:spPr/>
        <p:txBody>
          <a:bodyPr/>
          <a:lstStyle/>
          <a:p>
            <a:fld id="{683E579F-C7AF-044B-945F-B33EE8B80FF9}" type="slidenum">
              <a:rPr lang="en-US" smtClean="0"/>
              <a:t>46</a:t>
            </a:fld>
            <a:endParaRPr lang="en-US" dirty="0"/>
          </a:p>
        </p:txBody>
      </p:sp>
    </p:spTree>
    <p:extLst>
      <p:ext uri="{BB962C8B-B14F-4D97-AF65-F5344CB8AC3E}">
        <p14:creationId xmlns:p14="http://schemas.microsoft.com/office/powerpoint/2010/main" val="625969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500"/>
              </a:lnSpc>
              <a:spcBef>
                <a:spcPts val="600"/>
              </a:spcBef>
              <a:buNone/>
            </a:pPr>
            <a:r>
              <a:rPr lang="en-US" sz="1200" b="1" dirty="0"/>
              <a:t>Business Value:</a:t>
            </a:r>
          </a:p>
          <a:p>
            <a:pPr marL="0" indent="0">
              <a:lnSpc>
                <a:spcPts val="1500"/>
              </a:lnSpc>
              <a:spcBef>
                <a:spcPts val="600"/>
              </a:spcBef>
              <a:buNone/>
            </a:pPr>
            <a:r>
              <a:rPr lang="en-US" sz="1200" b="0" dirty="0"/>
              <a:t>The PerfectChoice</a:t>
            </a:r>
            <a:r>
              <a:rPr lang="en-US" sz="1200" b="0" baseline="0" dirty="0"/>
              <a:t> SMART on FHIR enabled app solves 3 important problems in a complex healthcare environment.  First is notifying clinicians in their EMR workflow when patients’ clinical results needs to be addressed.  Secondly, the necessary clinical information can be dispersed across the EMR.  This app brings the important clinical data together (patient factors, isolate information, and susceptibility information) so that the clinicians has the right information in context to make the appropriate clinical decision.  A unique factor of the app is that it brings facility-specific antibiotic susceptibility information to ensure the physician makes an informed choice, the perfect antibiotic choice for the patient.  Third is the ability to move from decision to action.  The integrated app allows the physician to access the order entry system of the EMR to activate clinical decision.</a:t>
            </a:r>
            <a:endParaRPr lang="en-US" sz="1200" b="0" dirty="0"/>
          </a:p>
          <a:p>
            <a:pPr marL="0" indent="0">
              <a:lnSpc>
                <a:spcPts val="1500"/>
              </a:lnSpc>
              <a:spcBef>
                <a:spcPts val="600"/>
              </a:spcBef>
              <a:buNone/>
            </a:pPr>
            <a:endParaRPr lang="en-US" sz="1200" b="1" dirty="0"/>
          </a:p>
          <a:p>
            <a:pPr marL="0" indent="0">
              <a:lnSpc>
                <a:spcPts val="1500"/>
              </a:lnSpc>
              <a:spcBef>
                <a:spcPts val="600"/>
              </a:spcBef>
              <a:buNone/>
            </a:pPr>
            <a:r>
              <a:rPr lang="en-US" sz="1200" b="1" dirty="0"/>
              <a:t>Action-Oriented/Required Action</a:t>
            </a:r>
            <a:endParaRPr lang="en-US" sz="1200" dirty="0"/>
          </a:p>
          <a:p>
            <a:pPr marL="0" indent="0">
              <a:lnSpc>
                <a:spcPts val="1500"/>
              </a:lnSpc>
              <a:spcBef>
                <a:spcPts val="600"/>
              </a:spcBef>
              <a:buNone/>
            </a:pPr>
            <a:r>
              <a:rPr lang="en-US" sz="1200" dirty="0"/>
              <a:t>Often the cards returned by the clinical surveillance system to the EHR should be acted on by the clinician immediately. These will likely be implemented with a modal window presented to the clinician for follow up; </a:t>
            </a:r>
            <a:br>
              <a:rPr lang="en-US" sz="1200" dirty="0"/>
            </a:br>
            <a:r>
              <a:rPr lang="en-US" sz="1200" dirty="0"/>
              <a:t>a clinician who declines to take action would have to consciously dismiss the notification.</a:t>
            </a:r>
          </a:p>
          <a:p>
            <a:pPr marL="0" indent="0">
              <a:lnSpc>
                <a:spcPts val="1500"/>
              </a:lnSpc>
              <a:spcBef>
                <a:spcPts val="600"/>
              </a:spcBef>
              <a:buNone/>
            </a:pPr>
            <a:endParaRPr lang="en-US" sz="200" b="1" dirty="0"/>
          </a:p>
          <a:p>
            <a:pPr marL="0" indent="0">
              <a:lnSpc>
                <a:spcPts val="1500"/>
              </a:lnSpc>
              <a:spcBef>
                <a:spcPts val="600"/>
              </a:spcBef>
              <a:buNone/>
            </a:pPr>
            <a:r>
              <a:rPr lang="en-US" sz="1200" b="1" dirty="0"/>
              <a:t>Case: </a:t>
            </a:r>
            <a:r>
              <a:rPr lang="en-US" sz="1200" dirty="0"/>
              <a:t>Opening patient record prompts action in clinical surveillance system</a:t>
            </a:r>
          </a:p>
          <a:p>
            <a:pPr marL="0" indent="0">
              <a:lnSpc>
                <a:spcPts val="1500"/>
              </a:lnSpc>
              <a:spcBef>
                <a:spcPts val="600"/>
              </a:spcBef>
              <a:buNone/>
            </a:pPr>
            <a:r>
              <a:rPr lang="en-US" sz="200" dirty="0"/>
              <a:t> </a:t>
            </a:r>
          </a:p>
          <a:p>
            <a:pPr marL="0" indent="0">
              <a:lnSpc>
                <a:spcPts val="1500"/>
              </a:lnSpc>
              <a:spcBef>
                <a:spcPts val="600"/>
              </a:spcBef>
              <a:buNone/>
            </a:pPr>
            <a:r>
              <a:rPr lang="en-US" sz="1200" b="1" dirty="0"/>
              <a:t>Actors: </a:t>
            </a:r>
            <a:r>
              <a:rPr lang="en-US" sz="1200" dirty="0"/>
              <a:t>Clinician, EHR, clinical surveillance system</a:t>
            </a:r>
          </a:p>
          <a:p>
            <a:pPr marL="0" indent="0">
              <a:lnSpc>
                <a:spcPts val="1500"/>
              </a:lnSpc>
              <a:spcBef>
                <a:spcPts val="600"/>
              </a:spcBef>
              <a:buNone/>
            </a:pPr>
            <a:endParaRPr lang="en-US" sz="200" b="1" dirty="0"/>
          </a:p>
          <a:p>
            <a:pPr marL="0" indent="0">
              <a:lnSpc>
                <a:spcPts val="1500"/>
              </a:lnSpc>
              <a:spcBef>
                <a:spcPts val="600"/>
              </a:spcBef>
              <a:buNone/>
            </a:pPr>
            <a:r>
              <a:rPr lang="en-US" sz="1200" b="1" dirty="0"/>
              <a:t>Preconditions</a:t>
            </a:r>
            <a:endParaRPr lang="en-US" sz="1200" dirty="0"/>
          </a:p>
          <a:p>
            <a:pPr marL="0" indent="0">
              <a:lnSpc>
                <a:spcPts val="1500"/>
              </a:lnSpc>
              <a:spcBef>
                <a:spcPts val="600"/>
              </a:spcBef>
              <a:buNone/>
            </a:pPr>
            <a:r>
              <a:rPr lang="en-US" sz="1200" dirty="0"/>
              <a:t>A patient record exists in both the EHR and clinical surveillance systems. The clinical surveillance system has new information on the patient relevant to care, such as a updated culture information with the newly identified organism, </a:t>
            </a:r>
            <a:r>
              <a:rPr lang="en-US" sz="1200" i="1" dirty="0"/>
              <a:t>E.coli</a:t>
            </a:r>
            <a:r>
              <a:rPr lang="en-US" sz="1200" dirty="0"/>
              <a:t>. </a:t>
            </a:r>
          </a:p>
          <a:p>
            <a:pPr marL="0" indent="0">
              <a:lnSpc>
                <a:spcPts val="1500"/>
              </a:lnSpc>
              <a:buNone/>
            </a:pPr>
            <a:endParaRPr lang="en-US" sz="1200" b="1" dirty="0"/>
          </a:p>
          <a:p>
            <a:pPr marL="0" indent="0">
              <a:lnSpc>
                <a:spcPts val="1500"/>
              </a:lnSpc>
              <a:buNone/>
            </a:pPr>
            <a:r>
              <a:rPr lang="en-US" sz="1200" b="1" dirty="0"/>
              <a:t>Flow of Events</a:t>
            </a:r>
            <a:endParaRPr lang="en-US" sz="1200" dirty="0"/>
          </a:p>
          <a:p>
            <a:pPr marL="0" indent="0">
              <a:lnSpc>
                <a:spcPts val="1500"/>
              </a:lnSpc>
              <a:buNone/>
            </a:pPr>
            <a:r>
              <a:rPr lang="en-US" sz="1200" dirty="0"/>
              <a:t>1. The clinician opens the patient's chart in the EHR, triggering this workflow.</a:t>
            </a:r>
          </a:p>
          <a:p>
            <a:pPr marL="0" indent="0">
              <a:lnSpc>
                <a:spcPts val="1500"/>
              </a:lnSpc>
              <a:buNone/>
            </a:pPr>
            <a:r>
              <a:rPr lang="en-US" sz="1200" dirty="0"/>
              <a:t>2. The EHR queries clinical surveillance service with patient context. Clinical surveillance service returns a card with: the new culture information from an existing blood culture with additional contextual information, patient details and an infectious disease summary. </a:t>
            </a:r>
          </a:p>
          <a:p>
            <a:pPr marL="0" indent="0">
              <a:lnSpc>
                <a:spcPts val="1500"/>
              </a:lnSpc>
              <a:buNone/>
            </a:pPr>
            <a:r>
              <a:rPr lang="en-US" sz="1200" dirty="0"/>
              <a:t>3.  The clinician from the card can query clinical surveillance service retrieving </a:t>
            </a:r>
            <a:r>
              <a:rPr lang="en-US" sz="1200" i="1" dirty="0"/>
              <a:t>E.coli</a:t>
            </a:r>
            <a:r>
              <a:rPr lang="en-US" sz="1200" dirty="0"/>
              <a:t> antibiotic susceptibility information stored in the clinical surveillance system and the list of the patient’s active and discontinued anti-infective medication orders over the last 7 days.</a:t>
            </a:r>
          </a:p>
          <a:p>
            <a:pPr marL="0" indent="0">
              <a:lnSpc>
                <a:spcPts val="1500"/>
              </a:lnSpc>
              <a:buNone/>
            </a:pPr>
            <a:r>
              <a:rPr lang="en-US" sz="1200" dirty="0"/>
              <a:t>4. The clinician evaluates which anti-infective has the highest likelihood (% susceptibility) of effectively treating </a:t>
            </a:r>
            <a:r>
              <a:rPr lang="en-US" sz="1200" i="1" dirty="0"/>
              <a:t>E.coli</a:t>
            </a:r>
            <a:r>
              <a:rPr lang="en-US" sz="1200" dirty="0"/>
              <a:t> infections in the blood and reconciles the patient’s anti-infective recent and/or current </a:t>
            </a:r>
            <a:br>
              <a:rPr lang="en-US" sz="1200" dirty="0"/>
            </a:br>
            <a:r>
              <a:rPr lang="en-US" sz="1200" dirty="0"/>
              <a:t>anti-</a:t>
            </a:r>
            <a:r>
              <a:rPr lang="en-US" sz="1200" dirty="0" err="1"/>
              <a:t>infectives</a:t>
            </a:r>
            <a:r>
              <a:rPr lang="en-US" sz="1200" dirty="0"/>
              <a:t> orders to ensure the patient is on the most appropriate therapy until susceptibility data </a:t>
            </a:r>
            <a:br>
              <a:rPr lang="en-US" sz="1200" dirty="0"/>
            </a:br>
            <a:r>
              <a:rPr lang="en-US" sz="1200" dirty="0"/>
              <a:t>is available. </a:t>
            </a:r>
          </a:p>
          <a:p>
            <a:pPr marL="0" indent="0">
              <a:lnSpc>
                <a:spcPts val="1500"/>
              </a:lnSpc>
              <a:buNone/>
            </a:pPr>
            <a:r>
              <a:rPr lang="en-US" sz="1200" dirty="0"/>
              <a:t>5. The physician may initiate the new medication order through the EHR. </a:t>
            </a:r>
          </a:p>
          <a:p>
            <a:pPr marL="0" indent="0">
              <a:lnSpc>
                <a:spcPts val="1500"/>
              </a:lnSpc>
              <a:buNone/>
            </a:pPr>
            <a:r>
              <a:rPr lang="en-US" sz="1200" dirty="0"/>
              <a:t>6. The clinician returns to the EHR to continue patient care.</a:t>
            </a:r>
          </a:p>
          <a:p>
            <a:pPr marL="0" indent="0">
              <a:lnSpc>
                <a:spcPts val="1500"/>
              </a:lnSpc>
              <a:buNone/>
            </a:pPr>
            <a:r>
              <a:rPr lang="en-US" sz="1200" dirty="0"/>
              <a:t> </a:t>
            </a:r>
          </a:p>
          <a:p>
            <a:pPr marL="0" indent="0">
              <a:lnSpc>
                <a:spcPts val="1500"/>
              </a:lnSpc>
              <a:buNone/>
            </a:pPr>
            <a:r>
              <a:rPr lang="en-US" sz="1200" b="1" dirty="0" err="1"/>
              <a:t>Postconditions</a:t>
            </a:r>
            <a:endParaRPr lang="en-US" sz="1200" dirty="0"/>
          </a:p>
          <a:p>
            <a:pPr marL="0" indent="0">
              <a:lnSpc>
                <a:spcPts val="1500"/>
              </a:lnSpc>
              <a:buNone/>
            </a:pPr>
            <a:r>
              <a:rPr lang="en-US" sz="1200" dirty="0"/>
              <a:t>Patient receives a new anti-infective, or the current regimen is continued.</a:t>
            </a:r>
          </a:p>
          <a:p>
            <a:endParaRPr lang="en-US" dirty="0"/>
          </a:p>
        </p:txBody>
      </p:sp>
      <p:sp>
        <p:nvSpPr>
          <p:cNvPr id="4" name="Slide Number Placeholder 3"/>
          <p:cNvSpPr>
            <a:spLocks noGrp="1"/>
          </p:cNvSpPr>
          <p:nvPr>
            <p:ph type="sldNum" sz="quarter" idx="10"/>
          </p:nvPr>
        </p:nvSpPr>
        <p:spPr/>
        <p:txBody>
          <a:bodyPr/>
          <a:lstStyle/>
          <a:p>
            <a:fld id="{3A289CB1-4F6D-184E-AFFC-31B1317916E5}" type="slidenum">
              <a:rPr lang="en-US" smtClean="0"/>
              <a:t>47</a:t>
            </a:fld>
            <a:endParaRPr lang="en-US"/>
          </a:p>
        </p:txBody>
      </p:sp>
    </p:spTree>
    <p:extLst>
      <p:ext uri="{BB962C8B-B14F-4D97-AF65-F5344CB8AC3E}">
        <p14:creationId xmlns:p14="http://schemas.microsoft.com/office/powerpoint/2010/main" val="2101150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238" indent="-169238">
              <a:buFont typeface="Arial"/>
              <a:buChar char="•"/>
            </a:pPr>
            <a:r>
              <a:rPr lang="en-US" dirty="0"/>
              <a:t>FDB has an electronic library in excess of 1,000,000 medication orders (</a:t>
            </a:r>
            <a:r>
              <a:rPr lang="en-US" dirty="0" err="1"/>
              <a:t>OrderKnowledge</a:t>
            </a:r>
            <a:r>
              <a:rPr lang="en-US" dirty="0"/>
              <a:t>®). Order dosages are appropriate &amp; safe based on patient age.</a:t>
            </a:r>
          </a:p>
          <a:p>
            <a:pPr marL="169238" indent="-169238">
              <a:buFont typeface="Arial"/>
              <a:buChar char="•"/>
            </a:pPr>
            <a:r>
              <a:rPr lang="en-US" dirty="0"/>
              <a:t>Many orders require the provider to calculate a proper quantity for patient to take in order to fulfill the desired therapeutic dose (e.g. “5 mg/kg”). This is especially prevalent in pediatric settings. The correct calculated quantity varies depending on drug concentration (e.g. 10 mg/5 mL versus 10 mg/20 mL).</a:t>
            </a:r>
          </a:p>
          <a:p>
            <a:pPr marL="169238" indent="-169238">
              <a:buFont typeface="Arial"/>
              <a:buChar char="•"/>
            </a:pPr>
            <a:r>
              <a:rPr lang="en-US" dirty="0"/>
              <a:t>Manual calculation leaves room for human error in calculation, and FDB’s web services—which leverage sophisticated dose checking logic and our medication order knowledge base—are not yet widely adopted by leading EHR software.</a:t>
            </a:r>
          </a:p>
          <a:p>
            <a:pPr marL="169238" indent="-169238">
              <a:buFont typeface="Arial"/>
              <a:buChar char="•"/>
            </a:pPr>
            <a:r>
              <a:rPr lang="en-US" dirty="0"/>
              <a:t>CDS Hooks accommodates electronic transfer of the patient context &amp; ordered drug (in this case a sulfamethoxazole/trimethoprim formulation) for rapid deployment of a “dose calculator”, which pings FDB’s web services in real time to propose common, safe dosages of the ordered drug for the current patient.</a:t>
            </a:r>
          </a:p>
        </p:txBody>
      </p:sp>
      <p:sp>
        <p:nvSpPr>
          <p:cNvPr id="4" name="Slide Number Placeholder 3"/>
          <p:cNvSpPr>
            <a:spLocks noGrp="1"/>
          </p:cNvSpPr>
          <p:nvPr>
            <p:ph type="sldNum" sz="quarter" idx="10"/>
          </p:nvPr>
        </p:nvSpPr>
        <p:spPr/>
        <p:txBody>
          <a:bodyPr/>
          <a:lstStyle/>
          <a:p>
            <a:fld id="{130F0049-DA26-40EC-93C8-89BC7A580B7F}" type="slidenum">
              <a:rPr lang="en-US" smtClean="0"/>
              <a:t>51</a:t>
            </a:fld>
            <a:endParaRPr lang="en-US"/>
          </a:p>
        </p:txBody>
      </p:sp>
    </p:spTree>
    <p:extLst>
      <p:ext uri="{BB962C8B-B14F-4D97-AF65-F5344CB8AC3E}">
        <p14:creationId xmlns:p14="http://schemas.microsoft.com/office/powerpoint/2010/main" val="936702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Enzyme called TPMT, which breaks down a metabolite of azathioprine (a drug with immuno-suppressant properties, so it's used, for example, in inflammatory bowel disease to limit autoimmune reactions, or after an organ transplant). That metabolite is toxic, so if TPMT is not working at full efficiency, patient experiences toxicity. </a:t>
            </a:r>
            <a:endParaRPr lang="en-US" b="0">
              <a:effectLst/>
            </a:endParaRPr>
          </a:p>
        </p:txBody>
      </p:sp>
      <p:sp>
        <p:nvSpPr>
          <p:cNvPr id="4" name="Slide Number Placeholder 3"/>
          <p:cNvSpPr>
            <a:spLocks noGrp="1"/>
          </p:cNvSpPr>
          <p:nvPr>
            <p:ph type="sldNum" sz="quarter" idx="10"/>
          </p:nvPr>
        </p:nvSpPr>
        <p:spPr/>
        <p:txBody>
          <a:bodyPr/>
          <a:lstStyle/>
          <a:p>
            <a:fld id="{4DD146FA-DED8-3042-A67D-C94C545E1151}" type="slidenum">
              <a:rPr lang="en-US" smtClean="0"/>
              <a:t>54</a:t>
            </a:fld>
            <a:endParaRPr lang="en-US"/>
          </a:p>
        </p:txBody>
      </p:sp>
    </p:spTree>
    <p:extLst>
      <p:ext uri="{BB962C8B-B14F-4D97-AF65-F5344CB8AC3E}">
        <p14:creationId xmlns:p14="http://schemas.microsoft.com/office/powerpoint/2010/main" val="376271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4</a:t>
            </a:fld>
            <a:endParaRPr lang="en-US" dirty="0"/>
          </a:p>
        </p:txBody>
      </p:sp>
    </p:spTree>
    <p:extLst>
      <p:ext uri="{BB962C8B-B14F-4D97-AF65-F5344CB8AC3E}">
        <p14:creationId xmlns:p14="http://schemas.microsoft.com/office/powerpoint/2010/main" val="54339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January</a:t>
            </a:r>
            <a:r>
              <a:rPr lang="en-US" baseline="0" dirty="0"/>
              <a:t> 2017 HL7 working group meeting we had a heart to heart between the two camps to see if we could alleviate the confusion between the community. What we found was that Clinical Reasoning is really good at defining how to do local decision support and CDS Hooks is really good at defining remote decision support so.</a:t>
            </a:r>
          </a:p>
          <a:p>
            <a:endParaRPr lang="en-US" baseline="0" dirty="0"/>
          </a:p>
          <a:p>
            <a:r>
              <a:rPr lang="en-US" baseline="0" dirty="0"/>
              <a:t>So, that’s what each project is going to focus on.</a:t>
            </a:r>
          </a:p>
          <a:p>
            <a:endParaRPr lang="en-US" baseline="0" dirty="0"/>
          </a:p>
          <a:p>
            <a:r>
              <a:rPr lang="en-US" baseline="0" dirty="0"/>
              <a:t>We’re still working through this now to find the bits which overlap. This work will continue in 2017 and into 2018.</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6</a:t>
            </a:fld>
            <a:endParaRPr lang="en-US" dirty="0"/>
          </a:p>
        </p:txBody>
      </p:sp>
    </p:spTree>
    <p:extLst>
      <p:ext uri="{BB962C8B-B14F-4D97-AF65-F5344CB8AC3E}">
        <p14:creationId xmlns:p14="http://schemas.microsoft.com/office/powerpoint/2010/main" val="2238368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important thing to call out here is that CDS Hooks doesn’t care how the CDS</a:t>
            </a:r>
            <a:r>
              <a:rPr lang="en-US" baseline="0" dirty="0"/>
              <a:t> service is implemented.</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7</a:t>
            </a:fld>
            <a:endParaRPr lang="en-US" dirty="0"/>
          </a:p>
        </p:txBody>
      </p:sp>
    </p:spTree>
    <p:extLst>
      <p:ext uri="{BB962C8B-B14F-4D97-AF65-F5344CB8AC3E}">
        <p14:creationId xmlns:p14="http://schemas.microsoft.com/office/powerpoint/2010/main" val="1746071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Hooks are the separation</a:t>
            </a:r>
            <a:r>
              <a:rPr lang="en-US" baseline="0" dirty="0"/>
              <a:t> / cleavage point between the EHR and CDS providers. These are the current hooks the specification has defined but this is not an exhaustive or complete list of possible hooks.</a:t>
            </a:r>
          </a:p>
          <a:p>
            <a:endParaRPr lang="en-US" baseline="0" dirty="0"/>
          </a:p>
          <a:p>
            <a:r>
              <a:rPr lang="en-US" baseline="0" dirty="0"/>
              <a:t>(for discussion at the end of the presentation mention:</a:t>
            </a:r>
          </a:p>
          <a:p>
            <a:r>
              <a:rPr lang="en-US" baseline="0" dirty="0"/>
              <a:t>We expect there to be set of standard hooks but EHR vendors will likely define their own hooks outside of the standard based upon their respective capabilities)</a:t>
            </a:r>
            <a:endParaRPr lang="en-US" dirty="0"/>
          </a:p>
        </p:txBody>
      </p:sp>
      <p:sp>
        <p:nvSpPr>
          <p:cNvPr id="4" name="Slide Number Placeholder 3"/>
          <p:cNvSpPr>
            <a:spLocks noGrp="1"/>
          </p:cNvSpPr>
          <p:nvPr>
            <p:ph type="sldNum" sz="quarter" idx="10"/>
          </p:nvPr>
        </p:nvSpPr>
        <p:spPr/>
        <p:txBody>
          <a:bodyPr/>
          <a:lstStyle/>
          <a:p>
            <a:fld id="{41C084B3-E367-DC4E-90BD-5C296F2A57D2}" type="slidenum">
              <a:rPr lang="en-US" smtClean="0"/>
              <a:t>8</a:t>
            </a:fld>
            <a:endParaRPr lang="en-US" dirty="0"/>
          </a:p>
        </p:txBody>
      </p:sp>
    </p:spTree>
    <p:extLst>
      <p:ext uri="{BB962C8B-B14F-4D97-AF65-F5344CB8AC3E}">
        <p14:creationId xmlns:p14="http://schemas.microsoft.com/office/powerpoint/2010/main" val="50045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CDS service invocation diagram</a:t>
            </a:r>
            <a:endParaRPr lang="en-US" dirty="0"/>
          </a:p>
        </p:txBody>
      </p:sp>
      <p:sp>
        <p:nvSpPr>
          <p:cNvPr id="4" name="Slide Number Placeholder 3"/>
          <p:cNvSpPr>
            <a:spLocks noGrp="1"/>
          </p:cNvSpPr>
          <p:nvPr>
            <p:ph type="sldNum" sz="quarter" idx="10"/>
          </p:nvPr>
        </p:nvSpPr>
        <p:spPr/>
        <p:txBody>
          <a:bodyPr/>
          <a:lstStyle/>
          <a:p>
            <a:fld id="{4DD146FA-DED8-3042-A67D-C94C545E1151}" type="slidenum">
              <a:rPr lang="en-US" smtClean="0"/>
              <a:t>9</a:t>
            </a:fld>
            <a:endParaRPr lang="en-US" dirty="0"/>
          </a:p>
        </p:txBody>
      </p:sp>
    </p:spTree>
    <p:extLst>
      <p:ext uri="{BB962C8B-B14F-4D97-AF65-F5344CB8AC3E}">
        <p14:creationId xmlns:p14="http://schemas.microsoft.com/office/powerpoint/2010/main" val="416776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Grouped and exportable image for spec overview</a:t>
            </a:r>
          </a:p>
        </p:txBody>
      </p:sp>
      <p:sp>
        <p:nvSpPr>
          <p:cNvPr id="4" name="Slide Number Placeholder 3"/>
          <p:cNvSpPr>
            <a:spLocks noGrp="1"/>
          </p:cNvSpPr>
          <p:nvPr>
            <p:ph type="sldNum" sz="quarter" idx="10"/>
          </p:nvPr>
        </p:nvSpPr>
        <p:spPr/>
        <p:txBody>
          <a:bodyPr/>
          <a:lstStyle/>
          <a:p>
            <a:fld id="{4DD146FA-DED8-3042-A67D-C94C545E1151}" type="slidenum">
              <a:rPr lang="en-US" smtClean="0"/>
              <a:t>10</a:t>
            </a:fld>
            <a:endParaRPr lang="en-US" dirty="0"/>
          </a:p>
        </p:txBody>
      </p:sp>
    </p:spTree>
    <p:extLst>
      <p:ext uri="{BB962C8B-B14F-4D97-AF65-F5344CB8AC3E}">
        <p14:creationId xmlns:p14="http://schemas.microsoft.com/office/powerpoint/2010/main" val="3045737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4792173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050"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9" name="Rectangle 8"/>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ctrTitle" hasCustomPrompt="1"/>
          </p:nvPr>
        </p:nvSpPr>
        <p:spPr>
          <a:xfrm>
            <a:off x="508000" y="1092202"/>
            <a:ext cx="112776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8000" y="3276599"/>
            <a:ext cx="112776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320" y="152400"/>
            <a:ext cx="12192000" cy="6858000"/>
          </a:xfrm>
          <a:prstGeom prst="rect">
            <a:avLst/>
          </a:prstGeom>
        </p:spPr>
      </p:pic>
    </p:spTree>
    <p:extLst>
      <p:ext uri="{BB962C8B-B14F-4D97-AF65-F5344CB8AC3E}">
        <p14:creationId xmlns:p14="http://schemas.microsoft.com/office/powerpoint/2010/main" val="24404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Headline 2.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4818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0C3976-8BCC-D74D-9D21-AAFAD97E8869}" type="datetimeFigureOut">
              <a:rPr lang="en-US" smtClean="0"/>
              <a:t>6/10/21</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0E83E-A0FE-B544-95A1-238FD5A5F92B}" type="slidenum">
              <a:rPr lang="en-US" smtClean="0"/>
              <a:t>‹#›</a:t>
            </a:fld>
            <a:endParaRPr lang="en-US"/>
          </a:p>
        </p:txBody>
      </p:sp>
    </p:spTree>
    <p:extLst>
      <p:ext uri="{BB962C8B-B14F-4D97-AF65-F5344CB8AC3E}">
        <p14:creationId xmlns:p14="http://schemas.microsoft.com/office/powerpoint/2010/main" val="21227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smtClean="0"/>
              <a:t>6/10/21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smtClean="0"/>
              <a:t>6/10/21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6/10/21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smtClean="0"/>
              <a:t>6/10/21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smtClean="0"/>
              <a:t>6/10/21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289639" fontAlgn="base">
              <a:spcBef>
                <a:spcPct val="0"/>
              </a:spcBef>
              <a:spcAft>
                <a:spcPct val="0"/>
              </a:spcAft>
            </a:pPr>
            <a:fld id="{73D7E00A-486F-4252-8B1D-E32645521F49}" type="datetime1">
              <a:rPr lang="bg-BG" smtClean="0">
                <a:solidFill>
                  <a:srgbClr val="0D94D2"/>
                </a:solidFill>
                <a:latin typeface="Calibri" pitchFamily="34" charset="0"/>
                <a:ea typeface="MS PGothic" pitchFamily="34" charset="-128"/>
              </a:rPr>
              <a:pPr defTabSz="289639" fontAlgn="base">
                <a:spcBef>
                  <a:spcPct val="0"/>
                </a:spcBef>
                <a:spcAft>
                  <a:spcPct val="0"/>
                </a:spcAft>
              </a:pPr>
              <a:t>10.06.21 г.</a:t>
            </a:fld>
            <a:endParaRPr lang="bg-BG">
              <a:solidFill>
                <a:srgbClr val="0D94D2"/>
              </a:solidFill>
              <a:latin typeface="Calibri" pitchFamily="34" charset="0"/>
              <a:ea typeface="MS PGothic" pitchFamily="34" charset="-128"/>
            </a:endParaRPr>
          </a:p>
        </p:txBody>
      </p:sp>
      <p:sp>
        <p:nvSpPr>
          <p:cNvPr id="4" name="Footer Placeholder 3"/>
          <p:cNvSpPr>
            <a:spLocks noGrp="1"/>
          </p:cNvSpPr>
          <p:nvPr>
            <p:ph type="ftr" sz="quarter" idx="11"/>
          </p:nvPr>
        </p:nvSpPr>
        <p:spPr/>
        <p:txBody>
          <a:bodyPr/>
          <a:lstStyle/>
          <a:p>
            <a:pPr defTabSz="289639" fontAlgn="base">
              <a:spcBef>
                <a:spcPct val="0"/>
              </a:spcBef>
              <a:spcAft>
                <a:spcPct val="0"/>
              </a:spcAft>
            </a:pPr>
            <a:endParaRPr lang="en-US">
              <a:solidFill>
                <a:srgbClr val="0D94D2"/>
              </a:solidFill>
              <a:latin typeface="Calibri" pitchFamily="34" charset="0"/>
              <a:ea typeface="MS PGothic" pitchFamily="34" charset="-128"/>
            </a:endParaRPr>
          </a:p>
        </p:txBody>
      </p:sp>
      <p:sp>
        <p:nvSpPr>
          <p:cNvPr id="5" name="Slide Number Placeholder 4"/>
          <p:cNvSpPr>
            <a:spLocks noGrp="1"/>
          </p:cNvSpPr>
          <p:nvPr>
            <p:ph type="sldNum" sz="quarter" idx="12"/>
          </p:nvPr>
        </p:nvSpPr>
        <p:spPr/>
        <p:txBody>
          <a:bodyPr/>
          <a:lstStyle/>
          <a:p>
            <a:pPr defTabSz="289639" fontAlgn="base">
              <a:spcBef>
                <a:spcPct val="0"/>
              </a:spcBef>
              <a:spcAft>
                <a:spcPct val="0"/>
              </a:spcAft>
            </a:pPr>
            <a:fld id="{4FAB73BC-B049-4115-A692-8D63A059BFB8}" type="slidenum">
              <a:rPr lang="uk-UA" smtClean="0">
                <a:solidFill>
                  <a:srgbClr val="0D94D2"/>
                </a:solidFill>
                <a:latin typeface="Calibri" pitchFamily="34" charset="0"/>
                <a:ea typeface="MS PGothic" pitchFamily="34" charset="-128"/>
              </a:rPr>
              <a:pPr defTabSz="289639" fontAlgn="base">
                <a:spcBef>
                  <a:spcPct val="0"/>
                </a:spcBef>
                <a:spcAft>
                  <a:spcPct val="0"/>
                </a:spcAft>
              </a:pPr>
              <a:t>‹#›</a:t>
            </a:fld>
            <a:endParaRPr lang="uk-UA">
              <a:solidFill>
                <a:srgbClr val="0D94D2"/>
              </a:solidFill>
              <a:latin typeface="Calibri" pitchFamily="34" charset="0"/>
              <a:ea typeface="MS PGothic"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289639" fontAlgn="base">
              <a:spcBef>
                <a:spcPct val="0"/>
              </a:spcBef>
              <a:spcAft>
                <a:spcPct val="0"/>
              </a:spcAft>
            </a:pPr>
            <a:fld id="{3AE4D08D-1583-4E4E-8165-BAFDDEBB984C}" type="datetimeFigureOut">
              <a:rPr lang="en-US" smtClean="0">
                <a:solidFill>
                  <a:srgbClr val="393D41"/>
                </a:solidFill>
                <a:latin typeface="Calibri" pitchFamily="34" charset="0"/>
                <a:ea typeface="MS PGothic" pitchFamily="34" charset="-128"/>
              </a:rPr>
              <a:pPr defTabSz="289639" fontAlgn="base">
                <a:spcBef>
                  <a:spcPct val="0"/>
                </a:spcBef>
                <a:spcAft>
                  <a:spcPct val="0"/>
                </a:spcAft>
              </a:pPr>
              <a:t>6/10/21</a:t>
            </a:fld>
            <a:endParaRPr lang="en-US">
              <a:solidFill>
                <a:srgbClr val="393D41"/>
              </a:solidFill>
              <a:latin typeface="Calibri" pitchFamily="34" charset="0"/>
              <a:ea typeface="MS PGothic" pitchFamily="34" charset="-128"/>
            </a:endParaRPr>
          </a:p>
        </p:txBody>
      </p:sp>
      <p:sp>
        <p:nvSpPr>
          <p:cNvPr id="3" name="Footer Placeholder 2"/>
          <p:cNvSpPr>
            <a:spLocks noGrp="1"/>
          </p:cNvSpPr>
          <p:nvPr>
            <p:ph type="ftr" sz="quarter" idx="11"/>
          </p:nvPr>
        </p:nvSpPr>
        <p:spPr/>
        <p:txBody>
          <a:bodyPr/>
          <a:lstStyle/>
          <a:p>
            <a:pPr defTabSz="289639" fontAlgn="base">
              <a:spcBef>
                <a:spcPct val="0"/>
              </a:spcBef>
              <a:spcAft>
                <a:spcPct val="0"/>
              </a:spcAft>
            </a:pPr>
            <a:endParaRPr lang="en-US">
              <a:solidFill>
                <a:srgbClr val="393D41"/>
              </a:solidFill>
              <a:latin typeface="Calibri" pitchFamily="34" charset="0"/>
              <a:ea typeface="MS PGothic" pitchFamily="34" charset="-128"/>
            </a:endParaRPr>
          </a:p>
        </p:txBody>
      </p:sp>
      <p:sp>
        <p:nvSpPr>
          <p:cNvPr id="4" name="Slide Number Placeholder 3"/>
          <p:cNvSpPr>
            <a:spLocks noGrp="1"/>
          </p:cNvSpPr>
          <p:nvPr>
            <p:ph type="sldNum" sz="quarter" idx="12"/>
          </p:nvPr>
        </p:nvSpPr>
        <p:spPr/>
        <p:txBody>
          <a:bodyPr/>
          <a:lstStyle/>
          <a:p>
            <a:pPr defTabSz="289639" fontAlgn="base">
              <a:spcBef>
                <a:spcPct val="0"/>
              </a:spcBef>
              <a:spcAft>
                <a:spcPct val="0"/>
              </a:spcAft>
            </a:pPr>
            <a:fld id="{8C8E75A8-572A-410D-A8DE-E1B6D6F15D73}" type="slidenum">
              <a:rPr lang="en-US" smtClean="0">
                <a:solidFill>
                  <a:srgbClr val="393D41"/>
                </a:solidFill>
                <a:latin typeface="Calibri" pitchFamily="34" charset="0"/>
                <a:ea typeface="MS PGothic" pitchFamily="34" charset="-128"/>
              </a:rPr>
              <a:pPr defTabSz="289639" fontAlgn="base">
                <a:spcBef>
                  <a:spcPct val="0"/>
                </a:spcBef>
                <a:spcAft>
                  <a:spcPct val="0"/>
                </a:spcAft>
              </a:pPr>
              <a:t>‹#›</a:t>
            </a:fld>
            <a:endParaRPr lang="en-US">
              <a:solidFill>
                <a:srgbClr val="393D41"/>
              </a:solidFill>
              <a:latin typeface="Calibri" pitchFamily="34" charset="0"/>
              <a:ea typeface="MS PGothic" pitchFamily="34" charset="-128"/>
            </a:endParaRPr>
          </a:p>
        </p:txBody>
      </p:sp>
    </p:spTree>
  </p:cSld>
  <p:clrMapOvr>
    <a:masterClrMapping/>
  </p:clrMapOvr>
  <p:transition spd="med">
    <p:fade thruBlk="1"/>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6/10/21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20289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6/10/21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6/10/21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smtClean="0"/>
              <a:t>6/10/21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30109" y="1280161"/>
            <a:ext cx="10966027" cy="4331747"/>
          </a:xfrm>
          <a:prstGeom prst="rect">
            <a:avLst/>
          </a:prstGeom>
        </p:spPr>
        <p:txBody>
          <a:bodyPr lIns="91438" tIns="45719" rIns="91438" bIns="45719" anchor="ctr" anchorCtr="1"/>
          <a:lstStyle>
            <a:lvl1pPr marL="320024" indent="-320024">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718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118237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16889141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2" tIns="45716" rIns="91432" bIns="45716"/>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2" tIns="45716" rIns="91432" bIns="45716"/>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2" tIns="45716" rIns="91432" bIns="45716"/>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2" tIns="45716" rIns="91432" bIns="45716"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1742903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1530046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680792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2" tIns="45716" rIns="91432" bIns="45716"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2" tIns="45716" rIns="91432" bIns="45716"/>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53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spTree>
      <p:nvGrpSpPr>
        <p:cNvPr id="1" name=""/>
        <p:cNvGrpSpPr/>
        <p:nvPr/>
      </p:nvGrpSpPr>
      <p:grpSpPr>
        <a:xfrm>
          <a:off x="0" y="0"/>
          <a:ext cx="0" cy="0"/>
          <a:chOff x="0" y="0"/>
          <a:chExt cx="0" cy="0"/>
        </a:xfrm>
      </p:grpSpPr>
      <p:sp>
        <p:nvSpPr>
          <p:cNvPr id="7" name="Rectangle 6"/>
          <p:cNvSpPr/>
          <p:nvPr userDrawn="1"/>
        </p:nvSpPr>
        <p:spPr>
          <a:xfrm>
            <a:off x="0" y="1"/>
            <a:ext cx="12192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5" name="Title Placeholder 1"/>
          <p:cNvSpPr>
            <a:spLocks noGrp="1"/>
          </p:cNvSpPr>
          <p:nvPr>
            <p:ph type="title" hasCustomPrompt="1"/>
          </p:nvPr>
        </p:nvSpPr>
        <p:spPr>
          <a:xfrm>
            <a:off x="508000" y="2324102"/>
            <a:ext cx="112776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defTabSz="914400" fontAlgn="base">
              <a:spcBef>
                <a:spcPct val="0"/>
              </a:spcBef>
              <a:spcAft>
                <a:spcPct val="0"/>
              </a:spcAft>
            </a:pPr>
            <a:fld id="{A839EEC8-8AC5-E349-94CD-0321B7AA8B1D}" type="slidenum">
              <a:rPr lang="en-US" smtClean="0">
                <a:solidFill>
                  <a:srgbClr val="005677">
                    <a:tint val="75000"/>
                  </a:srgbClr>
                </a:solidFill>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ea typeface="ヒラギノ角ゴ ProN W3" pitchFamily="-109" charset="-128"/>
              <a:cs typeface="ヒラギノ角ゴ ProN W3" pitchFamily="-109" charset="-128"/>
              <a:sym typeface="Gill Sans" pitchFamily="-109" charset="0"/>
            </a:endParaRPr>
          </a:p>
        </p:txBody>
      </p:sp>
      <p:sp>
        <p:nvSpPr>
          <p:cNvPr id="12" name="Slide Number Placeholder 5"/>
          <p:cNvSpPr txBox="1">
            <a:spLocks/>
          </p:cNvSpPr>
          <p:nvPr userDrawn="1"/>
        </p:nvSpPr>
        <p:spPr>
          <a:xfrm>
            <a:off x="959557" y="6210520"/>
            <a:ext cx="10826043"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defTabSz="914400"/>
            <a:r>
              <a:rPr>
                <a:solidFill>
                  <a:srgbClr val="005677">
                    <a:tint val="75000"/>
                  </a:srgbClr>
                </a:solidFill>
              </a:rPr>
              <a:t>Copyright © 2015 by Surescripts, LLC.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7481"/>
            <a:ext cx="12192000" cy="68580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Tree>
    <p:extLst>
      <p:ext uri="{BB962C8B-B14F-4D97-AF65-F5344CB8AC3E}">
        <p14:creationId xmlns:p14="http://schemas.microsoft.com/office/powerpoint/2010/main" val="15031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2" tIns="45716" rIns="91432" bIns="45716"/>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2" tIns="45716" rIns="91432" bIns="45716"/>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2" tIns="45716" rIns="91432" bIns="45716"/>
          <a:lstStyle>
            <a:lvl1pPr marL="0" indent="0">
              <a:buNone/>
              <a:defRPr/>
            </a:lvl1pPr>
          </a:lstStyle>
          <a:p>
            <a:r>
              <a:rPr lang="en-US"/>
              <a:t>Click icon to add picture</a:t>
            </a:r>
          </a:p>
        </p:txBody>
      </p:sp>
    </p:spTree>
    <p:extLst>
      <p:ext uri="{BB962C8B-B14F-4D97-AF65-F5344CB8AC3E}">
        <p14:creationId xmlns:p14="http://schemas.microsoft.com/office/powerpoint/2010/main" val="6261436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bg1"/>
                </a:solidFill>
                <a:latin typeface="Arial" pitchFamily="34" charset="0"/>
                <a:cs typeface="Arial" pitchFamily="34" charset="0"/>
              </a:defRPr>
            </a:lvl1pPr>
          </a:lstStyle>
          <a:p>
            <a:pPr lvl="0"/>
            <a:r>
              <a:rPr lang="en-US"/>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bg1"/>
                </a:solidFill>
              </a:defRPr>
            </a:lvl1pPr>
          </a:lstStyle>
          <a:p>
            <a:pPr lvl="0"/>
            <a:r>
              <a:rPr lang="en-US"/>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2132936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5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2" tIns="45716" rIns="91432" bIns="45716">
            <a:noAutofit/>
          </a:bodyPr>
          <a:lstStyle>
            <a:lvl1pPr marL="0" indent="0" algn="r">
              <a:buNone/>
              <a:defRPr sz="2000" i="1">
                <a:solidFill>
                  <a:schemeClr val="tx1"/>
                </a:solidFill>
                <a:latin typeface="Arial" pitchFamily="34" charset="0"/>
                <a:cs typeface="Arial" pitchFamily="34" charset="0"/>
              </a:defRPr>
            </a:lvl1pPr>
          </a:lstStyle>
          <a:p>
            <a:pPr lvl="0"/>
            <a:r>
              <a:rPr lang="en-US"/>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2" tIns="45716" rIns="91432" bIns="45716"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2" tIns="45716" rIns="91432" bIns="45716" anchor="ctr">
            <a:normAutofit/>
          </a:bodyPr>
          <a:lstStyle>
            <a:lvl1pPr marL="0" indent="0" algn="ctr">
              <a:buNone/>
              <a:defRPr sz="2800" baseline="0">
                <a:solidFill>
                  <a:schemeClr val="tx1"/>
                </a:solidFill>
              </a:defRPr>
            </a:lvl1pPr>
          </a:lstStyle>
          <a:p>
            <a:pPr lvl="0"/>
            <a:r>
              <a:rPr lang="en-US"/>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06284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0614934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grpSp>
        <p:nvGrpSpPr>
          <p:cNvPr id="4" name="Group 3"/>
          <p:cNvGrpSpPr/>
          <p:nvPr userDrawn="1"/>
        </p:nvGrpSpPr>
        <p:grpSpPr>
          <a:xfrm>
            <a:off x="11"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1731082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grpSp>
        <p:nvGrpSpPr>
          <p:cNvPr id="3" name="Group 2"/>
          <p:cNvGrpSpPr/>
          <p:nvPr userDrawn="1"/>
        </p:nvGrpSpPr>
        <p:grpSpPr>
          <a:xfrm>
            <a:off x="11"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788067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34" indent="-366634" algn="ctr" defTabSz="976097"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23" y="4943095"/>
            <a:ext cx="5681132" cy="417164"/>
          </a:xfrm>
          <a:prstGeom prst="rect">
            <a:avLst/>
          </a:prstGeom>
        </p:spPr>
        <p:txBody>
          <a:bodyPr lIns="91438" tIns="45719" rIns="91438" bIns="45719"/>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3" y="5369626"/>
            <a:ext cx="5020732" cy="253865"/>
          </a:xfrm>
          <a:prstGeom prst="rect">
            <a:avLst/>
          </a:prstGeom>
        </p:spPr>
        <p:txBody>
          <a:bodyPr lIns="91438" tIns="45719" rIns="91438" bIns="45719"/>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2" y="6335902"/>
            <a:ext cx="2888249" cy="285471"/>
          </a:xfrm>
          <a:prstGeom prst="rect">
            <a:avLst/>
          </a:prstGeom>
        </p:spPr>
        <p:txBody>
          <a:bodyPr lIns="91438" tIns="45719" rIns="91438" bIns="45719"/>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1" y="3810231"/>
            <a:ext cx="6433988" cy="687169"/>
          </a:xfrm>
          <a:prstGeom prst="rect">
            <a:avLst/>
          </a:prstGeom>
        </p:spPr>
        <p:txBody>
          <a:bodyPr lIns="91438" tIns="45719" rIns="91438" bIns="45719"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4" y="5887151"/>
            <a:ext cx="2736239" cy="672156"/>
          </a:xfrm>
          <a:prstGeom prst="rect">
            <a:avLst/>
          </a:prstGeom>
          <a:noFill/>
          <a:ln>
            <a:noFill/>
          </a:ln>
        </p:spPr>
      </p:pic>
    </p:spTree>
    <p:extLst>
      <p:ext uri="{BB962C8B-B14F-4D97-AF65-F5344CB8AC3E}">
        <p14:creationId xmlns:p14="http://schemas.microsoft.com/office/powerpoint/2010/main" val="476884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7_Blue divider">
    <p:spTree>
      <p:nvGrpSpPr>
        <p:cNvPr id="1" name=""/>
        <p:cNvGrpSpPr/>
        <p:nvPr/>
      </p:nvGrpSpPr>
      <p:grpSpPr>
        <a:xfrm>
          <a:off x="0" y="0"/>
          <a:ext cx="0" cy="0"/>
          <a:chOff x="0" y="0"/>
          <a:chExt cx="0" cy="0"/>
        </a:xfrm>
      </p:grpSpPr>
      <p:grpSp>
        <p:nvGrpSpPr>
          <p:cNvPr id="4" name="Group 3"/>
          <p:cNvGrpSpPr/>
          <p:nvPr userDrawn="1"/>
        </p:nvGrpSpPr>
        <p:grpSpPr>
          <a:xfrm>
            <a:off x="13" y="-5943"/>
            <a:ext cx="12191999"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2045897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Green divider">
    <p:spTree>
      <p:nvGrpSpPr>
        <p:cNvPr id="1" name=""/>
        <p:cNvGrpSpPr/>
        <p:nvPr/>
      </p:nvGrpSpPr>
      <p:grpSpPr>
        <a:xfrm>
          <a:off x="0" y="0"/>
          <a:ext cx="0" cy="0"/>
          <a:chOff x="0" y="0"/>
          <a:chExt cx="0" cy="0"/>
        </a:xfrm>
      </p:grpSpPr>
      <p:grpSp>
        <p:nvGrpSpPr>
          <p:cNvPr id="3" name="Group 2"/>
          <p:cNvGrpSpPr/>
          <p:nvPr userDrawn="1"/>
        </p:nvGrpSpPr>
        <p:grpSpPr>
          <a:xfrm>
            <a:off x="13"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3302311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57" y="1280160"/>
            <a:ext cx="4786055"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a:prstGeom prst="rect">
            <a:avLst/>
          </a:prstGeom>
        </p:spPr>
        <p:txBody>
          <a:bodyPr lIns="91438" tIns="45719" rIns="91438" bIns="45719" anchor="t" anchorCtr="0">
            <a:noAutofit/>
          </a:bodyPr>
          <a:lstStyle>
            <a:lvl1pPr marL="0" indent="0">
              <a:buNone/>
              <a:defRPr sz="28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777" y="2194573"/>
            <a:ext cx="4787535"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73"/>
            <a:ext cx="5296243" cy="3883511"/>
          </a:xfrm>
          <a:prstGeom prst="rect">
            <a:avLst/>
          </a:prstGeom>
        </p:spPr>
        <p:txBody>
          <a:bodyPr lIns="91438" tIns="45719" rIns="91438" bIns="45719"/>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2571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5" y="1280160"/>
            <a:ext cx="5255683" cy="2332616"/>
          </a:xfrm>
          <a:prstGeom prst="rect">
            <a:avLst/>
          </a:prstGeom>
        </p:spPr>
        <p:txBody>
          <a:bodyPr lIns="91438" tIns="45719" rIns="91438" bIns="45719"/>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13" y="1279531"/>
            <a:ext cx="4883399" cy="4772025"/>
          </a:xfrm>
          <a:prstGeom prst="rect">
            <a:avLst/>
          </a:prstGeom>
        </p:spPr>
        <p:txBody>
          <a:bodyPr lIns="91438" tIns="45719" rIns="91438" bIns="45719"/>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5" y="3718935"/>
            <a:ext cx="5255683" cy="2332616"/>
          </a:xfrm>
          <a:prstGeom prst="rect">
            <a:avLst/>
          </a:prstGeom>
        </p:spPr>
        <p:txBody>
          <a:bodyPr lIns="91438" tIns="45719" rIns="91438" bIns="45719"/>
          <a:lstStyle>
            <a:lvl1pPr marL="0" indent="0">
              <a:buNone/>
              <a:defRPr/>
            </a:lvl1pPr>
          </a:lstStyle>
          <a:p>
            <a:r>
              <a:rPr lang="en-US"/>
              <a:t>Click icon to add picture</a:t>
            </a:r>
          </a:p>
        </p:txBody>
      </p:sp>
    </p:spTree>
    <p:extLst>
      <p:ext uri="{BB962C8B-B14F-4D97-AF65-F5344CB8AC3E}">
        <p14:creationId xmlns:p14="http://schemas.microsoft.com/office/powerpoint/2010/main" val="135931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Quotation 3">
    <p:spTree>
      <p:nvGrpSpPr>
        <p:cNvPr id="1" name=""/>
        <p:cNvGrpSpPr/>
        <p:nvPr/>
      </p:nvGrpSpPr>
      <p:grpSpPr>
        <a:xfrm>
          <a:off x="0" y="0"/>
          <a:ext cx="0" cy="0"/>
          <a:chOff x="0" y="0"/>
          <a:chExt cx="0" cy="0"/>
        </a:xfrm>
      </p:grpSpPr>
      <p:grpSp>
        <p:nvGrpSpPr>
          <p:cNvPr id="21" name="Group 20"/>
          <p:cNvGrpSpPr/>
          <p:nvPr userDrawn="1"/>
        </p:nvGrpSpPr>
        <p:grpSpPr>
          <a:xfrm>
            <a:off x="13"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bg1"/>
                </a:solidFill>
                <a:latin typeface="Arial" pitchFamily="34" charset="0"/>
                <a:cs typeface="Arial" pitchFamily="34" charset="0"/>
              </a:defRPr>
            </a:lvl1pPr>
          </a:lstStyle>
          <a:p>
            <a:pPr lvl="0"/>
            <a:r>
              <a:rPr lang="en-US"/>
              <a:t>Name here</a:t>
            </a:r>
          </a:p>
        </p:txBody>
      </p:sp>
      <p:sp>
        <p:nvSpPr>
          <p:cNvPr id="23"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24"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bg1"/>
                </a:solidFill>
              </a:defRPr>
            </a:lvl1pPr>
          </a:lstStyle>
          <a:p>
            <a:pPr lvl="0"/>
            <a:r>
              <a:rPr lang="en-US"/>
              <a:t>Put your quote in here</a:t>
            </a:r>
          </a:p>
        </p:txBody>
      </p:sp>
      <p:sp>
        <p:nvSpPr>
          <p:cNvPr id="17" name="TextBox 16"/>
          <p:cNvSpPr txBox="1"/>
          <p:nvPr userDrawn="1"/>
        </p:nvSpPr>
        <p:spPr>
          <a:xfrm>
            <a:off x="0" y="6653054"/>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7BC143">
                    <a:lumMod val="40000"/>
                    <a:lumOff val="60000"/>
                  </a:srgbClr>
                </a:solidFill>
                <a:ea typeface="ＭＳ Ｐゴシック" pitchFamily="34" charset="-128"/>
              </a:rPr>
              <a:t>BRNDEXP 2.1 0714     © 2014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defTabSz="1218930"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1014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24" tIns="45718" rIns="91424" bIns="45718"/>
          <a:lstStyle/>
          <a:p>
            <a:pPr defTabSz="1218930"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lIns="91438" tIns="45719" rIns="91438" bIns="45719">
            <a:noAutofit/>
          </a:bodyPr>
          <a:lstStyle>
            <a:lvl1pPr marL="0" indent="0" algn="r">
              <a:buNone/>
              <a:defRPr sz="2000" i="1">
                <a:solidFill>
                  <a:schemeClr val="tx1"/>
                </a:solidFill>
                <a:latin typeface="Arial" pitchFamily="34" charset="0"/>
                <a:cs typeface="Arial" pitchFamily="34" charset="0"/>
              </a:defRPr>
            </a:lvl1pPr>
          </a:lstStyle>
          <a:p>
            <a:pPr lvl="0"/>
            <a:r>
              <a:rPr lang="en-US"/>
              <a:t>Name here</a:t>
            </a:r>
          </a:p>
        </p:txBody>
      </p:sp>
      <p:sp>
        <p:nvSpPr>
          <p:cNvPr id="18" name="Text Placeholder 10"/>
          <p:cNvSpPr>
            <a:spLocks noGrp="1"/>
          </p:cNvSpPr>
          <p:nvPr>
            <p:ph type="body" sz="quarter" idx="12" hasCustomPrompt="1"/>
          </p:nvPr>
        </p:nvSpPr>
        <p:spPr>
          <a:xfrm>
            <a:off x="5170197" y="5080519"/>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19" name="Text Placeholder 10"/>
          <p:cNvSpPr>
            <a:spLocks noGrp="1"/>
          </p:cNvSpPr>
          <p:nvPr>
            <p:ph type="body" sz="quarter" idx="13" hasCustomPrompt="1"/>
          </p:nvPr>
        </p:nvSpPr>
        <p:spPr>
          <a:xfrm>
            <a:off x="5164441" y="4774555"/>
            <a:ext cx="4692257" cy="297748"/>
          </a:xfrm>
          <a:prstGeom prst="rect">
            <a:avLst/>
          </a:prstGeom>
        </p:spPr>
        <p:txBody>
          <a:bodyPr lIns="91438" tIns="45719" rIns="91438" bIns="45719"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196"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17"/>
            <a:ext cx="7841403" cy="1871663"/>
          </a:xfrm>
          <a:prstGeom prst="rect">
            <a:avLst/>
          </a:prstGeom>
        </p:spPr>
        <p:txBody>
          <a:bodyPr lIns="91438" tIns="45719" rIns="91438" bIns="45719" anchor="ctr">
            <a:normAutofit/>
          </a:bodyPr>
          <a:lstStyle>
            <a:lvl1pPr marL="0" indent="0" algn="ctr">
              <a:buNone/>
              <a:defRPr sz="2800" baseline="0">
                <a:solidFill>
                  <a:schemeClr val="tx1"/>
                </a:solidFill>
              </a:defRPr>
            </a:lvl1pPr>
          </a:lstStyle>
          <a:p>
            <a:pPr lvl="0"/>
            <a:r>
              <a:rPr lang="en-US"/>
              <a:t>Put your quote in here</a:t>
            </a:r>
          </a:p>
        </p:txBody>
      </p:sp>
      <p:sp>
        <p:nvSpPr>
          <p:cNvPr id="21" name="TextBox 20"/>
          <p:cNvSpPr txBox="1"/>
          <p:nvPr userDrawn="1"/>
        </p:nvSpPr>
        <p:spPr>
          <a:xfrm>
            <a:off x="0" y="6605749"/>
            <a:ext cx="11540312" cy="307773"/>
          </a:xfrm>
          <a:prstGeom prst="rect">
            <a:avLst/>
          </a:prstGeom>
          <a:noFill/>
        </p:spPr>
        <p:txBody>
          <a:bodyPr wrap="square" lIns="91424" tIns="45718" rIns="91424" bIns="45718" rtlCol="0">
            <a:spAutoFit/>
          </a:bodyPr>
          <a:lstStyle/>
          <a:p>
            <a:pPr defTabSz="1218930" fontAlgn="base">
              <a:spcBef>
                <a:spcPct val="0"/>
              </a:spcBef>
              <a:spcAft>
                <a:spcPct val="0"/>
              </a:spcAft>
              <a:defRPr/>
            </a:pPr>
            <a:r>
              <a:rPr lang="en-US" sz="700">
                <a:solidFill>
                  <a:srgbClr val="393D41"/>
                </a:solidFill>
                <a:ea typeface="ＭＳ Ｐゴシック" pitchFamily="34" charset="-128"/>
              </a:rPr>
              <a:t>©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35" y="6474380"/>
            <a:ext cx="420460" cy="276997"/>
          </a:xfrm>
          <a:prstGeom prst="rect">
            <a:avLst/>
          </a:prstGeom>
          <a:noFill/>
        </p:spPr>
        <p:txBody>
          <a:bodyPr wrap="square" lIns="91424" tIns="45718" rIns="91424" bIns="45718" rtlCol="0">
            <a:spAutoFit/>
          </a:bodyPr>
          <a:lstStyle/>
          <a:p>
            <a:pPr defTabSz="1218930"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defTabSz="1218930"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20677660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Overview WS - Content slide 1">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117" y="471584"/>
            <a:ext cx="10058401" cy="7884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 Placeholder 5"/>
          <p:cNvSpPr>
            <a:spLocks noGrp="1"/>
          </p:cNvSpPr>
          <p:nvPr>
            <p:ph type="body" sz="quarter" idx="10"/>
          </p:nvPr>
        </p:nvSpPr>
        <p:spPr>
          <a:xfrm>
            <a:off x="312560" y="606859"/>
            <a:ext cx="10090440" cy="491360"/>
          </a:xfrm>
          <a:prstGeom prst="rect">
            <a:avLst/>
          </a:prstGeom>
        </p:spPr>
        <p:txBody>
          <a:bodyPr vert="horz" lIns="217973" tIns="0" rIns="0" bIns="0" anchor="ctr" anchorCtr="0"/>
          <a:lstStyle>
            <a:lvl1pPr marL="0" indent="0">
              <a:buNone/>
              <a:defRPr sz="4400">
                <a:solidFill>
                  <a:schemeClr val="bg1"/>
                </a:solidFill>
                <a:latin typeface="Franklin Gothic Book"/>
                <a:cs typeface="Franklin Gothic Book"/>
              </a:defRPr>
            </a:lvl1pPr>
          </a:lstStyle>
          <a:p>
            <a:pPr marL="0" marR="0" lvl="0" indent="0" defTabSz="121896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ysClr val="window" lastClr="FFFFFF"/>
                </a:solidFill>
                <a:effectLst/>
                <a:uLnTx/>
                <a:uFillTx/>
                <a:latin typeface="Franklin Gothic Book"/>
              </a:rPr>
              <a:t>Click to edit Master text styles</a:t>
            </a:r>
          </a:p>
        </p:txBody>
      </p:sp>
      <p:sp>
        <p:nvSpPr>
          <p:cNvPr id="7" name="Rectangle 6"/>
          <p:cNvSpPr/>
          <p:nvPr userDrawn="1"/>
        </p:nvSpPr>
        <p:spPr>
          <a:xfrm>
            <a:off x="-1" y="6608023"/>
            <a:ext cx="12192001" cy="369316"/>
          </a:xfrm>
          <a:prstGeom prst="rect">
            <a:avLst/>
          </a:prstGeom>
        </p:spPr>
        <p:txBody>
          <a:bodyPr wrap="square" lIns="121901" tIns="60950" rIns="121901" bIns="60950">
            <a:spAutoFit/>
          </a:bodyPr>
          <a:lstStyle/>
          <a:p>
            <a:pPr defTabSz="287803" fontAlgn="base">
              <a:spcBef>
                <a:spcPct val="0"/>
              </a:spcBef>
              <a:spcAft>
                <a:spcPct val="0"/>
              </a:spcAft>
            </a:pPr>
            <a:r>
              <a:rPr lang="en-US" sz="800" kern="500">
                <a:solidFill>
                  <a:srgbClr val="6A737B">
                    <a:lumMod val="40000"/>
                    <a:lumOff val="60000"/>
                  </a:srgbClr>
                </a:solidFill>
                <a:latin typeface="Franklin Gothic Book"/>
                <a:ea typeface="MS PGothic" pitchFamily="34" charset="-128"/>
                <a:cs typeface="ＭＳ Ｐゴシック" charset="0"/>
              </a:rPr>
              <a:t>© Cerner Corporation. All rights reserved. This document contains Cerner confidential and/or proprietary information belonging to Cerner Corporation</a:t>
            </a:r>
            <a:br>
              <a:rPr lang="en-US" sz="800" kern="500">
                <a:solidFill>
                  <a:srgbClr val="6A737B">
                    <a:lumMod val="40000"/>
                    <a:lumOff val="60000"/>
                  </a:srgbClr>
                </a:solidFill>
                <a:latin typeface="Franklin Gothic Book"/>
                <a:ea typeface="MS PGothic" pitchFamily="34" charset="-128"/>
                <a:cs typeface="ＭＳ Ｐゴシック" charset="0"/>
              </a:rPr>
            </a:br>
            <a:r>
              <a:rPr lang="en-US" sz="800" kern="500">
                <a:solidFill>
                  <a:srgbClr val="6A737B">
                    <a:lumMod val="40000"/>
                    <a:lumOff val="60000"/>
                  </a:srgbClr>
                </a:solidFill>
                <a:latin typeface="Franklin Gothic Book"/>
                <a:ea typeface="MS PGothic" pitchFamily="34" charset="-128"/>
                <a:cs typeface="ＭＳ Ｐゴシック" charset="0"/>
              </a:rPr>
              <a:t>    and/or its related affiliates which may not be reproduced or transmitted in any form or by any means without the express written consent .</a:t>
            </a:r>
          </a:p>
        </p:txBody>
      </p:sp>
      <p:sp>
        <p:nvSpPr>
          <p:cNvPr id="8" name="Rectangle 66"/>
          <p:cNvSpPr>
            <a:spLocks noGrp="1" noChangeArrowheads="1"/>
          </p:cNvSpPr>
          <p:nvPr userDrawn="1"/>
        </p:nvSpPr>
        <p:spPr bwMode="auto">
          <a:xfrm>
            <a:off x="11588351" y="6605315"/>
            <a:ext cx="498919" cy="228600"/>
          </a:xfrm>
          <a:prstGeom prst="rect">
            <a:avLst/>
          </a:prstGeom>
          <a:noFill/>
          <a:ln w="9525">
            <a:noFill/>
            <a:miter lim="800000"/>
            <a:headEnd/>
            <a:tailEnd/>
          </a:ln>
        </p:spPr>
        <p:txBody>
          <a:bodyPr lIns="121901" tIns="60950" rIns="121901" bIns="60950"/>
          <a:lstStyle/>
          <a:p>
            <a:pPr algn="r" defTabSz="287803" eaLnBrk="0" fontAlgn="base" hangingPunct="0">
              <a:spcBef>
                <a:spcPct val="0"/>
              </a:spcBef>
              <a:spcAft>
                <a:spcPct val="0"/>
              </a:spcAft>
            </a:pPr>
            <a:fld id="{ED89AE07-C97F-44A6-A614-2F99B440138C}" type="slidenum">
              <a:rPr lang="en-US" sz="1300">
                <a:solidFill>
                  <a:srgbClr val="6A737B"/>
                </a:solidFill>
                <a:latin typeface="Franklin Gothic Book"/>
                <a:ea typeface="ＭＳ Ｐゴシック" charset="0"/>
                <a:cs typeface="ＭＳ Ｐゴシック" charset="0"/>
              </a:rPr>
              <a:pPr algn="r" defTabSz="287803" eaLnBrk="0" fontAlgn="base" hangingPunct="0">
                <a:spcBef>
                  <a:spcPct val="0"/>
                </a:spcBef>
                <a:spcAft>
                  <a:spcPct val="0"/>
                </a:spcAft>
              </a:pPr>
              <a:t>‹#›</a:t>
            </a:fld>
            <a:endParaRPr lang="en-US" sz="1300">
              <a:solidFill>
                <a:srgbClr val="6A737B"/>
              </a:solidFill>
              <a:latin typeface="Franklin Gothic Book"/>
              <a:ea typeface="ＭＳ Ｐゴシック" charset="0"/>
              <a:cs typeface="ＭＳ Ｐゴシック" charset="0"/>
            </a:endParaRPr>
          </a:p>
        </p:txBody>
      </p:sp>
    </p:spTree>
    <p:extLst>
      <p:ext uri="{BB962C8B-B14F-4D97-AF65-F5344CB8AC3E}">
        <p14:creationId xmlns:p14="http://schemas.microsoft.com/office/powerpoint/2010/main" val="1939127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37" y="342148"/>
            <a:ext cx="11089217" cy="609600"/>
          </a:xfrm>
          <a:prstGeom prst="rect">
            <a:avLst/>
          </a:prstGeom>
        </p:spPr>
        <p:txBody>
          <a:bodyPr lIns="91424" tIns="45712" rIns="91424" bIns="45712"/>
          <a:lstStyle>
            <a:lvl1pPr>
              <a:defRPr>
                <a:solidFill>
                  <a:srgbClr val="FFFFFF"/>
                </a:solidFill>
              </a:defRPr>
            </a:lvl1pPr>
          </a:lstStyle>
          <a:p>
            <a:r>
              <a:rPr lang="en-US" dirty="0"/>
              <a:t>Click to edit Master title style</a:t>
            </a:r>
          </a:p>
        </p:txBody>
      </p:sp>
      <p:sp>
        <p:nvSpPr>
          <p:cNvPr id="6" name="Content Placeholder 2"/>
          <p:cNvSpPr>
            <a:spLocks noGrp="1"/>
          </p:cNvSpPr>
          <p:nvPr>
            <p:ph idx="1"/>
          </p:nvPr>
        </p:nvSpPr>
        <p:spPr>
          <a:xfrm>
            <a:off x="609636" y="1066800"/>
            <a:ext cx="10555817" cy="4876800"/>
          </a:xfrm>
          <a:prstGeom prst="rect">
            <a:avLst/>
          </a:prstGeom>
        </p:spPr>
        <p:txBody>
          <a:bodyPr lIns="91424" tIns="45712" rIns="91424" bIns="45712"/>
          <a:lstStyle>
            <a:lvl1pPr marL="457095" indent="-457095">
              <a:spcBef>
                <a:spcPct val="20000"/>
              </a:spcBef>
              <a:buClr>
                <a:srgbClr val="72B636"/>
              </a:buClr>
              <a:buSzPct val="90000"/>
              <a:buFontTx/>
              <a:buBlip>
                <a:blip r:embed="rId2"/>
              </a:buBlip>
              <a:defRPr sz="2400"/>
            </a:lvl1pPr>
            <a:lvl2pPr marL="1151214" indent="-440170">
              <a:spcBef>
                <a:spcPct val="20000"/>
              </a:spcBef>
              <a:buClr>
                <a:srgbClr val="D99332"/>
              </a:buClr>
              <a:buSzPct val="120000"/>
              <a:buFontTx/>
              <a:buBlip>
                <a:blip r:embed="rId2"/>
              </a:buBlip>
              <a:defRPr sz="2100"/>
            </a:lvl2pPr>
            <a:lvl3pPr marL="1709883" indent="-304728">
              <a:spcBef>
                <a:spcPct val="20000"/>
              </a:spcBef>
              <a:buClr>
                <a:srgbClr val="DF6624"/>
              </a:buClr>
              <a:buSzPct val="80000"/>
              <a:buFont typeface="Wingdings" pitchFamily="-65" charset="2"/>
              <a:buChar char="n"/>
              <a:defRPr sz="19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879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3" y="1426872"/>
            <a:ext cx="12204483"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695" indent="-366695" algn="ctr" defTabSz="976265" fontAlgn="base">
                <a:spcBef>
                  <a:spcPct val="20000"/>
                </a:spcBef>
                <a:spcAft>
                  <a:spcPct val="0"/>
                </a:spcAft>
                <a:buSzPct val="140000"/>
              </a:pPr>
              <a:endParaRPr lang="en-US" sz="3600" b="1">
                <a:solidFill>
                  <a:srgbClr val="393D41"/>
                </a:solidFill>
                <a:ea typeface="ＭＳ Ｐゴシック" pitchFamily="34" charset="-128"/>
              </a:endParaRPr>
            </a:p>
          </p:txBody>
        </p:sp>
      </p:grpSp>
      <p:sp>
        <p:nvSpPr>
          <p:cNvPr id="6" name="Text Placeholder 13"/>
          <p:cNvSpPr>
            <a:spLocks noGrp="1"/>
          </p:cNvSpPr>
          <p:nvPr userDrawn="1">
            <p:ph type="body" sz="quarter" idx="10" hasCustomPrompt="1"/>
          </p:nvPr>
        </p:nvSpPr>
        <p:spPr>
          <a:xfrm>
            <a:off x="407155" y="4943095"/>
            <a:ext cx="5681132" cy="417164"/>
          </a:xfrm>
          <a:prstGeom prst="rect">
            <a:avLst/>
          </a:prstGeom>
        </p:spPr>
        <p:txBody>
          <a:bodyPr/>
          <a:lstStyle>
            <a:lvl1pPr marL="0" indent="0">
              <a:buNone/>
              <a:defRPr sz="23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55" y="536963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userDrawn="1">
            <p:ph type="body" sz="quarter" idx="13" hasCustomPrompt="1"/>
          </p:nvPr>
        </p:nvSpPr>
        <p:spPr>
          <a:xfrm>
            <a:off x="407138" y="6335910"/>
            <a:ext cx="2888249" cy="285471"/>
          </a:xfrm>
          <a:prstGeom prst="rect">
            <a:avLst/>
          </a:prstGeom>
        </p:spPr>
        <p:txBody>
          <a:bodyPr/>
          <a:lstStyle>
            <a:lvl1pPr marL="0" indent="0">
              <a:buNone/>
              <a:defRPr sz="1500" i="0" baseline="0">
                <a:solidFill>
                  <a:srgbClr val="4C5257"/>
                </a:solidFill>
                <a:latin typeface="+mj-lt"/>
              </a:defRPr>
            </a:lvl1pPr>
          </a:lstStyle>
          <a:p>
            <a:pPr lvl="0"/>
            <a:fld id="{B584F102-AF6B-4EC2-9F2D-C2961294974C}" type="datetime4">
              <a:rPr lang="en-US" smtClean="0"/>
              <a:t>November 27, 2017</a:t>
            </a:fld>
            <a:endParaRPr lang="en-US" dirty="0"/>
          </a:p>
        </p:txBody>
      </p:sp>
      <p:sp>
        <p:nvSpPr>
          <p:cNvPr id="5" name="Title 4"/>
          <p:cNvSpPr>
            <a:spLocks noGrp="1"/>
          </p:cNvSpPr>
          <p:nvPr userDrawn="1">
            <p:ph type="title"/>
          </p:nvPr>
        </p:nvSpPr>
        <p:spPr>
          <a:xfrm>
            <a:off x="414867" y="1481753"/>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70" y="3810231"/>
            <a:ext cx="6433988" cy="687169"/>
          </a:xfrm>
          <a:prstGeom prst="rect">
            <a:avLst/>
          </a:prstGeom>
        </p:spPr>
        <p:txBody>
          <a:bodyPr anchor="ctr"/>
          <a:lstStyle>
            <a:lvl1pPr marL="0" indent="0">
              <a:buNone/>
              <a:defRPr sz="23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131597" y="5887151"/>
            <a:ext cx="2736239" cy="672156"/>
          </a:xfrm>
          <a:prstGeom prst="rect">
            <a:avLst/>
          </a:prstGeom>
          <a:noFill/>
          <a:ln>
            <a:noFill/>
          </a:ln>
        </p:spPr>
      </p:pic>
    </p:spTree>
    <p:extLst>
      <p:ext uri="{BB962C8B-B14F-4D97-AF65-F5344CB8AC3E}">
        <p14:creationId xmlns:p14="http://schemas.microsoft.com/office/powerpoint/2010/main" val="54151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divider">
    <p:spTree>
      <p:nvGrpSpPr>
        <p:cNvPr id="1" name=""/>
        <p:cNvGrpSpPr/>
        <p:nvPr/>
      </p:nvGrpSpPr>
      <p:grpSpPr>
        <a:xfrm>
          <a:off x="0" y="0"/>
          <a:ext cx="0" cy="0"/>
          <a:chOff x="0" y="0"/>
          <a:chExt cx="0" cy="0"/>
        </a:xfrm>
      </p:grpSpPr>
      <p:grpSp>
        <p:nvGrpSpPr>
          <p:cNvPr id="4" name="Group 3"/>
          <p:cNvGrpSpPr/>
          <p:nvPr userDrawn="1"/>
        </p:nvGrpSpPr>
        <p:grpSpPr>
          <a:xfrm>
            <a:off x="19" y="-5943"/>
            <a:ext cx="12191999" cy="6903720"/>
            <a:chOff x="1" y="2698"/>
            <a:chExt cx="12191998" cy="6855302"/>
          </a:xfrm>
        </p:grpSpPr>
        <p:pic>
          <p:nvPicPr>
            <p:cNvPr id="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8"/>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86930" y="2698"/>
              <a:ext cx="620506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4379914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Green divider">
    <p:spTree>
      <p:nvGrpSpPr>
        <p:cNvPr id="1" name=""/>
        <p:cNvGrpSpPr/>
        <p:nvPr/>
      </p:nvGrpSpPr>
      <p:grpSpPr>
        <a:xfrm>
          <a:off x="0" y="0"/>
          <a:ext cx="0" cy="0"/>
          <a:chOff x="0" y="0"/>
          <a:chExt cx="0" cy="0"/>
        </a:xfrm>
      </p:grpSpPr>
      <p:grpSp>
        <p:nvGrpSpPr>
          <p:cNvPr id="3" name="Group 2"/>
          <p:cNvGrpSpPr/>
          <p:nvPr userDrawn="1"/>
        </p:nvGrpSpPr>
        <p:grpSpPr>
          <a:xfrm>
            <a:off x="19" y="-5941"/>
            <a:ext cx="12191999" cy="6903720"/>
            <a:chOff x="1" y="2699"/>
            <a:chExt cx="12191999" cy="6855302"/>
          </a:xfrm>
        </p:grpSpPr>
        <p:pic>
          <p:nvPicPr>
            <p:cNvPr id="4"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17100941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82" y="1280160"/>
            <a:ext cx="4786055"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5666492" y="1280160"/>
            <a:ext cx="5320139" cy="823912"/>
          </a:xfrm>
        </p:spPr>
        <p:txBody>
          <a:bodyPr anchor="t" anchorCtr="0">
            <a:noAutofit/>
          </a:bodyPr>
          <a:lstStyle>
            <a:lvl1pPr marL="0" indent="0">
              <a:buNone/>
              <a:defRPr sz="28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2" name="Content Placeholder 11"/>
          <p:cNvSpPr>
            <a:spLocks noGrp="1"/>
          </p:cNvSpPr>
          <p:nvPr>
            <p:ph sz="quarter" idx="12"/>
          </p:nvPr>
        </p:nvSpPr>
        <p:spPr>
          <a:xfrm>
            <a:off x="406802" y="2194581"/>
            <a:ext cx="4787535"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1" y="2194581"/>
            <a:ext cx="5296243" cy="3883511"/>
          </a:xfrm>
        </p:spPr>
        <p:txBody>
          <a:bodyPr/>
          <a:lstStyle>
            <a:lvl1pPr>
              <a:defRPr sz="2400"/>
            </a:lvl1pPr>
            <a:lvl2pPr>
              <a:defRPr sz="2300"/>
            </a:lvl2pPr>
            <a:lvl3pPr>
              <a:defRPr sz="2000"/>
            </a:lvl3pPr>
            <a:lvl4pPr>
              <a:defRPr sz="19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2391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4"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23" y="1279531"/>
            <a:ext cx="4883399" cy="4772025"/>
          </a:xfrm>
        </p:spPr>
        <p:txBody>
          <a:bodyPr/>
          <a:lstStyle>
            <a:lvl1pPr>
              <a:defRPr sz="2400"/>
            </a:lvl1pPr>
            <a:lvl2pPr>
              <a:defRPr sz="2300"/>
            </a:lvl2pPr>
            <a:lvl3pPr>
              <a:defRPr sz="2000"/>
            </a:lvl3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4" y="3718935"/>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03163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508000" y="1256803"/>
            <a:ext cx="5283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6096000" y="1256803"/>
            <a:ext cx="56896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5153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9" y="-5941"/>
            <a:ext cx="12191999" cy="6903720"/>
            <a:chOff x="1" y="2699"/>
            <a:chExt cx="12191999" cy="6855302"/>
          </a:xfrm>
        </p:grpSpPr>
        <p:pic>
          <p:nvPicPr>
            <p:cNvPr id="25"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2699"/>
              <a:ext cx="6095999"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995570" y="2699"/>
              <a:ext cx="6196430" cy="685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0" name="TextBox 19"/>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7BC143">
                    <a:lumMod val="40000"/>
                    <a:lumOff val="60000"/>
                  </a:srgbClr>
                </a:solidFill>
                <a:ea typeface="ＭＳ Ｐゴシック" charset="0"/>
                <a:cs typeface="ＭＳ Ｐゴシック" charset="0"/>
              </a:rPr>
              <a:t>“</a:t>
            </a:r>
            <a:endParaRPr lang="en-US" sz="20000">
              <a:solidFill>
                <a:srgbClr val="7BC143">
                  <a:lumMod val="40000"/>
                  <a:lumOff val="60000"/>
                </a:srgbClr>
              </a:solidFill>
              <a:ea typeface="ＭＳ Ｐゴシック" charset="0"/>
              <a:cs typeface="Franklin Gothic Book"/>
            </a:endParaRPr>
          </a:p>
        </p:txBody>
      </p:sp>
      <p:sp>
        <p:nvSpPr>
          <p:cNvPr id="22"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a:t>Name here</a:t>
            </a:r>
          </a:p>
        </p:txBody>
      </p:sp>
      <p:sp>
        <p:nvSpPr>
          <p:cNvPr id="23"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24"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bg1"/>
                </a:solidFill>
              </a:defRPr>
            </a:lvl1pPr>
          </a:lstStyle>
          <a:p>
            <a:pPr lvl="0"/>
            <a:r>
              <a:rPr lang="en-US"/>
              <a:t>Put your quote in here</a:t>
            </a:r>
          </a:p>
        </p:txBody>
      </p:sp>
      <p:sp>
        <p:nvSpPr>
          <p:cNvPr id="17" name="TextBox 16"/>
          <p:cNvSpPr txBox="1"/>
          <p:nvPr userDrawn="1"/>
        </p:nvSpPr>
        <p:spPr>
          <a:xfrm>
            <a:off x="0" y="6684754"/>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7BC143">
                    <a:lumMod val="40000"/>
                    <a:lumOff val="60000"/>
                  </a:srgbClr>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18" name="TextBox 17"/>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7BC143">
                    <a:lumMod val="40000"/>
                    <a:lumOff val="60000"/>
                  </a:srgbClr>
                </a:solidFill>
                <a:ea typeface="ＭＳ Ｐゴシック" pitchFamily="34" charset="-128"/>
              </a:rPr>
              <a:pPr fontAlgn="base">
                <a:spcBef>
                  <a:spcPct val="0"/>
                </a:spcBef>
                <a:spcAft>
                  <a:spcPct val="0"/>
                </a:spcAft>
              </a:pPr>
              <a:t>‹#›</a:t>
            </a:fld>
            <a:endParaRPr lang="en-US" sz="1200" b="1">
              <a:solidFill>
                <a:srgbClr val="7BC143">
                  <a:lumMod val="40000"/>
                  <a:lumOff val="60000"/>
                </a:srgbClr>
              </a:solidFill>
              <a:ea typeface="ＭＳ Ｐゴシック" pitchFamily="34" charset="-128"/>
            </a:endParaRPr>
          </a:p>
        </p:txBody>
      </p:sp>
    </p:spTree>
    <p:extLst>
      <p:ext uri="{BB962C8B-B14F-4D97-AF65-F5344CB8AC3E}">
        <p14:creationId xmlns:p14="http://schemas.microsoft.com/office/powerpoint/2010/main" val="13323936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5" name="TextBox 14"/>
          <p:cNvSpPr txBox="1"/>
          <p:nvPr userDrawn="1"/>
        </p:nvSpPr>
        <p:spPr>
          <a:xfrm>
            <a:off x="1113433" y="947416"/>
            <a:ext cx="1964267" cy="2142907"/>
          </a:xfrm>
          <a:prstGeom prst="rect">
            <a:avLst/>
          </a:prstGeom>
          <a:ln>
            <a:noFill/>
          </a:ln>
          <a:effectLst/>
        </p:spPr>
        <p:txBody>
          <a:bodyPr lIns="91438" tIns="45719" rIns="91438" bIns="45719"/>
          <a:lstStyle/>
          <a:p>
            <a:pPr fontAlgn="base">
              <a:spcBef>
                <a:spcPct val="0"/>
              </a:spcBef>
              <a:spcAft>
                <a:spcPct val="0"/>
              </a:spcAft>
              <a:defRPr/>
            </a:pPr>
            <a:r>
              <a:rPr lang="en-US" sz="20000">
                <a:solidFill>
                  <a:srgbClr val="393D41">
                    <a:lumMod val="40000"/>
                    <a:lumOff val="60000"/>
                  </a:srgbClr>
                </a:solidFill>
                <a:ea typeface="ＭＳ Ｐゴシック" charset="0"/>
                <a:cs typeface="ＭＳ Ｐゴシック" charset="0"/>
              </a:rPr>
              <a:t>“</a:t>
            </a:r>
            <a:endParaRPr lang="en-US" sz="20000">
              <a:solidFill>
                <a:srgbClr val="393D41">
                  <a:lumMod val="40000"/>
                  <a:lumOff val="60000"/>
                </a:srgbClr>
              </a:solidFill>
              <a:ea typeface="ＭＳ Ｐゴシック" charset="0"/>
              <a:cs typeface="Franklin Gothic Book"/>
            </a:endParaRPr>
          </a:p>
        </p:txBody>
      </p:sp>
      <p:sp>
        <p:nvSpPr>
          <p:cNvPr id="17" name="Text Placeholder 10"/>
          <p:cNvSpPr>
            <a:spLocks noGrp="1"/>
          </p:cNvSpPr>
          <p:nvPr>
            <p:ph type="body" sz="quarter" idx="11" hasCustomPrompt="1"/>
          </p:nvPr>
        </p:nvSpPr>
        <p:spPr>
          <a:xfrm>
            <a:off x="5160835" y="4419883"/>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a:t>Name here</a:t>
            </a:r>
          </a:p>
        </p:txBody>
      </p:sp>
      <p:sp>
        <p:nvSpPr>
          <p:cNvPr id="18" name="Text Placeholder 10"/>
          <p:cNvSpPr>
            <a:spLocks noGrp="1"/>
          </p:cNvSpPr>
          <p:nvPr>
            <p:ph type="body" sz="quarter" idx="12" hasCustomPrompt="1"/>
          </p:nvPr>
        </p:nvSpPr>
        <p:spPr>
          <a:xfrm>
            <a:off x="5170211" y="5080519"/>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19" name="Text Placeholder 10"/>
          <p:cNvSpPr>
            <a:spLocks noGrp="1"/>
          </p:cNvSpPr>
          <p:nvPr>
            <p:ph type="body" sz="quarter" idx="13" hasCustomPrompt="1"/>
          </p:nvPr>
        </p:nvSpPr>
        <p:spPr>
          <a:xfrm>
            <a:off x="5164458" y="4774555"/>
            <a:ext cx="4692257" cy="297748"/>
          </a:xfrm>
          <a:prstGeom prst="rect">
            <a:avLst/>
          </a:prstGeom>
        </p:spPr>
        <p:txBody>
          <a:bodyPr anchor="ctr">
            <a:noAutofit/>
          </a:bodyPr>
          <a:lstStyle>
            <a:lvl1pPr marL="0" indent="0" algn="r">
              <a:buNone/>
              <a:defRPr lang="en-US" sz="15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354"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25"/>
            <a:ext cx="7841403" cy="1871663"/>
          </a:xfrm>
          <a:prstGeom prst="rect">
            <a:avLst/>
          </a:prstGeom>
        </p:spPr>
        <p:txBody>
          <a:bodyPr anchor="ctr">
            <a:normAutofit/>
          </a:bodyPr>
          <a:lstStyle>
            <a:lvl1pPr marL="0" indent="0" algn="ctr">
              <a:buNone/>
              <a:defRPr sz="2800" baseline="0">
                <a:solidFill>
                  <a:schemeClr val="tx1"/>
                </a:solidFill>
              </a:defRPr>
            </a:lvl1pPr>
          </a:lstStyle>
          <a:p>
            <a:pPr lvl="0"/>
            <a:r>
              <a:rPr lang="en-US"/>
              <a:t>Put your quote in here</a:t>
            </a:r>
          </a:p>
        </p:txBody>
      </p:sp>
      <p:sp>
        <p:nvSpPr>
          <p:cNvPr id="21" name="TextBox 20"/>
          <p:cNvSpPr txBox="1"/>
          <p:nvPr userDrawn="1"/>
        </p:nvSpPr>
        <p:spPr>
          <a:xfrm>
            <a:off x="0" y="6662118"/>
            <a:ext cx="11540312" cy="174343"/>
          </a:xfrm>
          <a:prstGeom prst="rect">
            <a:avLst/>
          </a:prstGeom>
          <a:noFill/>
        </p:spPr>
        <p:txBody>
          <a:bodyPr wrap="square" lIns="91438" tIns="45719" rIns="91438" bIns="45719" rtlCol="0">
            <a:spAutoFit/>
          </a:bodyPr>
          <a:lstStyle/>
          <a:p>
            <a:pPr defTabSz="914354" fontAlgn="base">
              <a:spcBef>
                <a:spcPct val="0"/>
              </a:spcBef>
              <a:spcAft>
                <a:spcPct val="0"/>
              </a:spcAft>
              <a:defRPr/>
            </a:pPr>
            <a:r>
              <a:rPr lang="en-US" sz="500">
                <a:solidFill>
                  <a:srgbClr val="393D41"/>
                </a:solidFill>
                <a:ea typeface="ＭＳ Ｐゴシック" pitchFamily="34" charset="-128"/>
              </a:rPr>
              <a:t>1310231286_Widescreen - Cerner PPT template_v2.3 updated: 0115   © Cerner Corporation.  All rights reserved.  This document contains Cerner confidential and/or proprietary information belonging to Cerner Corporation and/or its related affiliates which may not be reproduced or transmitted in any form or by any means without the express written consent of Cerner. </a:t>
            </a:r>
          </a:p>
        </p:txBody>
      </p:sp>
      <p:sp>
        <p:nvSpPr>
          <p:cNvPr id="22" name="TextBox 21"/>
          <p:cNvSpPr txBox="1"/>
          <p:nvPr userDrawn="1"/>
        </p:nvSpPr>
        <p:spPr>
          <a:xfrm>
            <a:off x="11561367" y="6474389"/>
            <a:ext cx="420460" cy="276999"/>
          </a:xfrm>
          <a:prstGeom prst="rect">
            <a:avLst/>
          </a:prstGeom>
          <a:noFill/>
        </p:spPr>
        <p:txBody>
          <a:bodyPr wrap="square" lIns="91438" tIns="45719" rIns="91438" bIns="45719" rtlCol="0">
            <a:spAutoFit/>
          </a:bodyPr>
          <a:lstStyle/>
          <a:p>
            <a:pPr fontAlgn="base">
              <a:spcBef>
                <a:spcPct val="0"/>
              </a:spcBef>
              <a:spcAft>
                <a:spcPct val="0"/>
              </a:spcAft>
            </a:pPr>
            <a:fld id="{39B9A8E6-500A-494F-8511-CB834C088D51}" type="slidenum">
              <a:rPr lang="en-US" sz="1200" b="1">
                <a:solidFill>
                  <a:srgbClr val="FFFFFF">
                    <a:lumMod val="75000"/>
                  </a:srgbClr>
                </a:solidFill>
                <a:ea typeface="ＭＳ Ｐゴシック" pitchFamily="34" charset="-128"/>
              </a:rPr>
              <a:pPr fontAlgn="base">
                <a:spcBef>
                  <a:spcPct val="0"/>
                </a:spcBef>
                <a:spcAft>
                  <a:spcPct val="0"/>
                </a:spcAft>
              </a:pPr>
              <a:t>‹#›</a:t>
            </a:fld>
            <a:endParaRPr lang="en-US" sz="1200" b="1">
              <a:solidFill>
                <a:srgbClr val="FFFFFF">
                  <a:lumMod val="75000"/>
                </a:srgbClr>
              </a:solidFill>
              <a:ea typeface="ＭＳ Ｐゴシック" pitchFamily="34" charset="-128"/>
            </a:endParaRPr>
          </a:p>
        </p:txBody>
      </p:sp>
    </p:spTree>
    <p:extLst>
      <p:ext uri="{BB962C8B-B14F-4D97-AF65-F5344CB8AC3E}">
        <p14:creationId xmlns:p14="http://schemas.microsoft.com/office/powerpoint/2010/main" val="12440986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Green Back, Blue header">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28664"/>
            <a:ext cx="10058400" cy="66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298457" y="703945"/>
            <a:ext cx="9951625" cy="491360"/>
          </a:xfrm>
          <a:prstGeom prst="rect">
            <a:avLst/>
          </a:prstGeom>
        </p:spPr>
        <p:txBody>
          <a:bodyPr vert="horz" lIns="163507" tIns="0" rIns="0" bIns="0" anchor="ctr" anchorCtr="0"/>
          <a:lstStyle>
            <a:lvl1pPr marL="0" indent="0">
              <a:buNone/>
              <a:defRPr sz="3300">
                <a:solidFill>
                  <a:schemeClr val="bg1"/>
                </a:solidFill>
                <a:latin typeface="Franklin Gothic Book"/>
                <a:cs typeface="Franklin Gothic Book"/>
              </a:defRPr>
            </a:lvl1pPr>
          </a:lstStyle>
          <a:p>
            <a:pPr lvl="0"/>
            <a:r>
              <a:rPr lang="en-US"/>
              <a:t>Click to edit Master text styles</a:t>
            </a:r>
          </a:p>
        </p:txBody>
      </p:sp>
    </p:spTree>
    <p:extLst>
      <p:ext uri="{BB962C8B-B14F-4D97-AF65-F5344CB8AC3E}">
        <p14:creationId xmlns:p14="http://schemas.microsoft.com/office/powerpoint/2010/main" val="14709825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Primary Content">
    <p:spTree>
      <p:nvGrpSpPr>
        <p:cNvPr id="1" name=""/>
        <p:cNvGrpSpPr/>
        <p:nvPr/>
      </p:nvGrpSpPr>
      <p:grpSpPr>
        <a:xfrm>
          <a:off x="0" y="0"/>
          <a:ext cx="0" cy="0"/>
          <a:chOff x="0" y="0"/>
          <a:chExt cx="0" cy="0"/>
        </a:xfrm>
      </p:grpSpPr>
      <p:sp>
        <p:nvSpPr>
          <p:cNvPr id="2" name="Title 1"/>
          <p:cNvSpPr>
            <a:spLocks noGrp="1"/>
          </p:cNvSpPr>
          <p:nvPr>
            <p:ph type="title"/>
          </p:nvPr>
        </p:nvSpPr>
        <p:spPr>
          <a:xfrm>
            <a:off x="414868" y="3"/>
            <a:ext cx="10989155" cy="860612"/>
          </a:xfrm>
          <a:prstGeom prst="rect">
            <a:avLst/>
          </a:prstGeom>
        </p:spPr>
        <p:txBody>
          <a:bodyPr/>
          <a:lstStyle/>
          <a:p>
            <a:r>
              <a:rPr lang="en-US"/>
              <a:t>Click to edit Master title style</a:t>
            </a:r>
            <a:endParaRPr lang="en-US" dirty="0"/>
          </a:p>
        </p:txBody>
      </p:sp>
      <p:sp>
        <p:nvSpPr>
          <p:cNvPr id="5" name="Text Placeholder 2"/>
          <p:cNvSpPr>
            <a:spLocks noGrp="1"/>
          </p:cNvSpPr>
          <p:nvPr>
            <p:ph idx="1"/>
          </p:nvPr>
        </p:nvSpPr>
        <p:spPr>
          <a:xfrm>
            <a:off x="414867" y="1280190"/>
            <a:ext cx="10515600" cy="4528969"/>
          </a:xfrm>
          <a:prstGeom prst="rect">
            <a:avLst/>
          </a:prstGeom>
        </p:spPr>
        <p:txBody>
          <a:bodyPr vert="horz" lIns="91438" tIns="45719" rIns="91438" bIns="45719" rtlCol="0">
            <a:normAutofit/>
          </a:bodyPr>
          <a:lstStyle>
            <a:lvl1pPr marL="426699" indent="-426699">
              <a:defRPr/>
            </a:lvl1pPr>
            <a:lvl2pPr>
              <a:defRPr/>
            </a:lvl2pPr>
            <a:lvl3pPr>
              <a:defRPr/>
            </a:lvl3pPr>
            <a:lvl4pPr>
              <a:defRPr/>
            </a:lvl4pPr>
            <a:lvl5pPr marL="2743062" indent="-304784">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809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3552706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BlueBa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3143" y="-92279"/>
            <a:ext cx="13921463" cy="6772211"/>
          </a:xfrm>
          <a:prstGeom prst="rect">
            <a:avLst/>
          </a:prstGeom>
        </p:spPr>
      </p:pic>
    </p:spTree>
    <p:extLst>
      <p:ext uri="{BB962C8B-B14F-4D97-AF65-F5344CB8AC3E}">
        <p14:creationId xmlns:p14="http://schemas.microsoft.com/office/powerpoint/2010/main" val="140243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ivider_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309639" y="2042556"/>
            <a:ext cx="9812557" cy="704046"/>
          </a:xfrm>
        </p:spPr>
        <p:txBody>
          <a:bodyPr/>
          <a:lstStyle>
            <a:lvl1pPr algn="l" defTabSz="914400" rtl="0" eaLnBrk="1" latinLnBrk="0" hangingPunct="1">
              <a:lnSpc>
                <a:spcPct val="85000"/>
              </a:lnSpc>
              <a:spcBef>
                <a:spcPts val="0"/>
              </a:spcBef>
              <a:spcAft>
                <a:spcPts val="600"/>
              </a:spcAft>
              <a:buNone/>
              <a:defRPr lang="en-US" sz="2400" b="1" kern="1200" spc="0" dirty="0">
                <a:solidFill>
                  <a:schemeClr val="bg1"/>
                </a:solidFill>
                <a:latin typeface="+mj-lt"/>
                <a:ea typeface="+mj-ea"/>
                <a:cs typeface="+mj-cs"/>
              </a:defRPr>
            </a:lvl1pPr>
          </a:lstStyle>
          <a:p>
            <a:r>
              <a:rPr lang="en-US"/>
              <a:t>CLICK TO EDIT MASTER </a:t>
            </a:r>
            <a:br>
              <a:rPr lang="en-US"/>
            </a:br>
            <a:r>
              <a:rPr lang="en-US"/>
              <a:t>TITLE STYLE</a:t>
            </a:r>
          </a:p>
        </p:txBody>
      </p:sp>
      <p:grpSp>
        <p:nvGrpSpPr>
          <p:cNvPr id="4" name="Group 4"/>
          <p:cNvGrpSpPr/>
          <p:nvPr userDrawn="1"/>
        </p:nvGrpSpPr>
        <p:grpSpPr>
          <a:xfrm>
            <a:off x="10434085" y="311986"/>
            <a:ext cx="1375833" cy="557238"/>
            <a:chOff x="10631488" y="3349625"/>
            <a:chExt cx="1328737" cy="717551"/>
          </a:xfrm>
        </p:grpSpPr>
        <p:sp>
          <p:nvSpPr>
            <p:cNvPr id="7" name="Freeform 6"/>
            <p:cNvSpPr>
              <a:spLocks noEditPoints="1"/>
            </p:cNvSpPr>
            <p:nvPr userDrawn="1"/>
          </p:nvSpPr>
          <p:spPr bwMode="auto">
            <a:xfrm>
              <a:off x="11141075" y="3973513"/>
              <a:ext cx="814387" cy="93663"/>
            </a:xfrm>
            <a:custGeom>
              <a:avLst/>
              <a:gdLst>
                <a:gd name="T0" fmla="*/ 109 w 1766"/>
                <a:gd name="T1" fmla="*/ 87 h 203"/>
                <a:gd name="T2" fmla="*/ 113 w 1766"/>
                <a:gd name="T3" fmla="*/ 0 h 203"/>
                <a:gd name="T4" fmla="*/ 146 w 1766"/>
                <a:gd name="T5" fmla="*/ 61 h 203"/>
                <a:gd name="T6" fmla="*/ 146 w 1766"/>
                <a:gd name="T7" fmla="*/ 61 h 203"/>
                <a:gd name="T8" fmla="*/ 164 w 1766"/>
                <a:gd name="T9" fmla="*/ 21 h 203"/>
                <a:gd name="T10" fmla="*/ 272 w 1766"/>
                <a:gd name="T11" fmla="*/ 73 h 203"/>
                <a:gd name="T12" fmla="*/ 223 w 1766"/>
                <a:gd name="T13" fmla="*/ 81 h 203"/>
                <a:gd name="T14" fmla="*/ 207 w 1766"/>
                <a:gd name="T15" fmla="*/ 199 h 203"/>
                <a:gd name="T16" fmla="*/ 334 w 1766"/>
                <a:gd name="T17" fmla="*/ 132 h 203"/>
                <a:gd name="T18" fmla="*/ 285 w 1766"/>
                <a:gd name="T19" fmla="*/ 161 h 203"/>
                <a:gd name="T20" fmla="*/ 308 w 1766"/>
                <a:gd name="T21" fmla="*/ 94 h 203"/>
                <a:gd name="T22" fmla="*/ 341 w 1766"/>
                <a:gd name="T23" fmla="*/ 57 h 203"/>
                <a:gd name="T24" fmla="*/ 495 w 1766"/>
                <a:gd name="T25" fmla="*/ 201 h 203"/>
                <a:gd name="T26" fmla="*/ 461 w 1766"/>
                <a:gd name="T27" fmla="*/ 76 h 203"/>
                <a:gd name="T28" fmla="*/ 461 w 1766"/>
                <a:gd name="T29" fmla="*/ 24 h 203"/>
                <a:gd name="T30" fmla="*/ 417 w 1766"/>
                <a:gd name="T31" fmla="*/ 76 h 203"/>
                <a:gd name="T32" fmla="*/ 637 w 1766"/>
                <a:gd name="T33" fmla="*/ 17 h 203"/>
                <a:gd name="T34" fmla="*/ 637 w 1766"/>
                <a:gd name="T35" fmla="*/ 182 h 203"/>
                <a:gd name="T36" fmla="*/ 776 w 1766"/>
                <a:gd name="T37" fmla="*/ 99 h 203"/>
                <a:gd name="T38" fmla="*/ 898 w 1766"/>
                <a:gd name="T39" fmla="*/ 129 h 203"/>
                <a:gd name="T40" fmla="*/ 836 w 1766"/>
                <a:gd name="T41" fmla="*/ 120 h 203"/>
                <a:gd name="T42" fmla="*/ 898 w 1766"/>
                <a:gd name="T43" fmla="*/ 179 h 203"/>
                <a:gd name="T44" fmla="*/ 915 w 1766"/>
                <a:gd name="T45" fmla="*/ 168 h 203"/>
                <a:gd name="T46" fmla="*/ 831 w 1766"/>
                <a:gd name="T47" fmla="*/ 96 h 203"/>
                <a:gd name="T48" fmla="*/ 971 w 1766"/>
                <a:gd name="T49" fmla="*/ 162 h 203"/>
                <a:gd name="T50" fmla="*/ 1007 w 1766"/>
                <a:gd name="T51" fmla="*/ 188 h 203"/>
                <a:gd name="T52" fmla="*/ 1019 w 1766"/>
                <a:gd name="T53" fmla="*/ 61 h 203"/>
                <a:gd name="T54" fmla="*/ 971 w 1766"/>
                <a:gd name="T55" fmla="*/ 61 h 203"/>
                <a:gd name="T56" fmla="*/ 971 w 1766"/>
                <a:gd name="T57" fmla="*/ 162 h 203"/>
                <a:gd name="T58" fmla="*/ 1069 w 1766"/>
                <a:gd name="T59" fmla="*/ 160 h 203"/>
                <a:gd name="T60" fmla="*/ 1097 w 1766"/>
                <a:gd name="T61" fmla="*/ 203 h 203"/>
                <a:gd name="T62" fmla="*/ 1142 w 1766"/>
                <a:gd name="T63" fmla="*/ 199 h 203"/>
                <a:gd name="T64" fmla="*/ 1109 w 1766"/>
                <a:gd name="T65" fmla="*/ 57 h 203"/>
                <a:gd name="T66" fmla="*/ 1141 w 1766"/>
                <a:gd name="T67" fmla="*/ 101 h 203"/>
                <a:gd name="T68" fmla="*/ 1266 w 1766"/>
                <a:gd name="T69" fmla="*/ 188 h 203"/>
                <a:gd name="T70" fmla="*/ 1219 w 1766"/>
                <a:gd name="T71" fmla="*/ 177 h 203"/>
                <a:gd name="T72" fmla="*/ 1219 w 1766"/>
                <a:gd name="T73" fmla="*/ 82 h 203"/>
                <a:gd name="T74" fmla="*/ 1202 w 1766"/>
                <a:gd name="T75" fmla="*/ 168 h 203"/>
                <a:gd name="T76" fmla="*/ 1373 w 1766"/>
                <a:gd name="T77" fmla="*/ 160 h 203"/>
                <a:gd name="T78" fmla="*/ 1445 w 1766"/>
                <a:gd name="T79" fmla="*/ 114 h 203"/>
                <a:gd name="T80" fmla="*/ 1444 w 1766"/>
                <a:gd name="T81" fmla="*/ 180 h 203"/>
                <a:gd name="T82" fmla="*/ 1463 w 1766"/>
                <a:gd name="T83" fmla="*/ 199 h 203"/>
                <a:gd name="T84" fmla="*/ 1361 w 1766"/>
                <a:gd name="T85" fmla="*/ 96 h 203"/>
                <a:gd name="T86" fmla="*/ 1445 w 1766"/>
                <a:gd name="T87" fmla="*/ 114 h 203"/>
                <a:gd name="T88" fmla="*/ 1597 w 1766"/>
                <a:gd name="T89" fmla="*/ 199 h 203"/>
                <a:gd name="T90" fmla="*/ 1521 w 1766"/>
                <a:gd name="T91" fmla="*/ 82 h 203"/>
                <a:gd name="T92" fmla="*/ 1504 w 1766"/>
                <a:gd name="T93" fmla="*/ 92 h 203"/>
                <a:gd name="T94" fmla="*/ 1672 w 1766"/>
                <a:gd name="T95" fmla="*/ 0 h 203"/>
                <a:gd name="T96" fmla="*/ 1672 w 1766"/>
                <a:gd name="T97" fmla="*/ 124 h 203"/>
                <a:gd name="T98" fmla="*/ 1760 w 1766"/>
                <a:gd name="T99" fmla="*/ 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6" h="203">
                  <a:moveTo>
                    <a:pt x="18" y="199"/>
                  </a:moveTo>
                  <a:cubicBezTo>
                    <a:pt x="18" y="103"/>
                    <a:pt x="18" y="103"/>
                    <a:pt x="18" y="103"/>
                  </a:cubicBezTo>
                  <a:cubicBezTo>
                    <a:pt x="109" y="103"/>
                    <a:pt x="109" y="103"/>
                    <a:pt x="109" y="103"/>
                  </a:cubicBezTo>
                  <a:cubicBezTo>
                    <a:pt x="109" y="87"/>
                    <a:pt x="109" y="87"/>
                    <a:pt x="109" y="87"/>
                  </a:cubicBezTo>
                  <a:cubicBezTo>
                    <a:pt x="18" y="87"/>
                    <a:pt x="18" y="87"/>
                    <a:pt x="18" y="87"/>
                  </a:cubicBezTo>
                  <a:cubicBezTo>
                    <a:pt x="18" y="17"/>
                    <a:pt x="18" y="17"/>
                    <a:pt x="18" y="17"/>
                  </a:cubicBezTo>
                  <a:cubicBezTo>
                    <a:pt x="113" y="17"/>
                    <a:pt x="113" y="17"/>
                    <a:pt x="113" y="17"/>
                  </a:cubicBezTo>
                  <a:cubicBezTo>
                    <a:pt x="113" y="0"/>
                    <a:pt x="113" y="0"/>
                    <a:pt x="113" y="0"/>
                  </a:cubicBezTo>
                  <a:cubicBezTo>
                    <a:pt x="0" y="0"/>
                    <a:pt x="0" y="0"/>
                    <a:pt x="0" y="0"/>
                  </a:cubicBezTo>
                  <a:cubicBezTo>
                    <a:pt x="0" y="199"/>
                    <a:pt x="0" y="199"/>
                    <a:pt x="0" y="199"/>
                  </a:cubicBezTo>
                  <a:cubicBezTo>
                    <a:pt x="18" y="199"/>
                    <a:pt x="18" y="199"/>
                    <a:pt x="18" y="199"/>
                  </a:cubicBezTo>
                  <a:close/>
                  <a:moveTo>
                    <a:pt x="146" y="61"/>
                  </a:moveTo>
                  <a:cubicBezTo>
                    <a:pt x="146" y="199"/>
                    <a:pt x="146" y="199"/>
                    <a:pt x="146" y="199"/>
                  </a:cubicBezTo>
                  <a:cubicBezTo>
                    <a:pt x="162" y="199"/>
                    <a:pt x="162" y="199"/>
                    <a:pt x="162" y="199"/>
                  </a:cubicBezTo>
                  <a:cubicBezTo>
                    <a:pt x="162" y="61"/>
                    <a:pt x="162" y="61"/>
                    <a:pt x="162" y="61"/>
                  </a:cubicBezTo>
                  <a:cubicBezTo>
                    <a:pt x="146" y="61"/>
                    <a:pt x="146" y="61"/>
                    <a:pt x="146" y="61"/>
                  </a:cubicBezTo>
                  <a:close/>
                  <a:moveTo>
                    <a:pt x="164" y="0"/>
                  </a:moveTo>
                  <a:cubicBezTo>
                    <a:pt x="144" y="0"/>
                    <a:pt x="144" y="0"/>
                    <a:pt x="144" y="0"/>
                  </a:cubicBezTo>
                  <a:cubicBezTo>
                    <a:pt x="144" y="21"/>
                    <a:pt x="144" y="21"/>
                    <a:pt x="144" y="21"/>
                  </a:cubicBezTo>
                  <a:cubicBezTo>
                    <a:pt x="164" y="21"/>
                    <a:pt x="164" y="21"/>
                    <a:pt x="164" y="21"/>
                  </a:cubicBezTo>
                  <a:cubicBezTo>
                    <a:pt x="164" y="0"/>
                    <a:pt x="164" y="0"/>
                    <a:pt x="164" y="0"/>
                  </a:cubicBezTo>
                  <a:close/>
                  <a:moveTo>
                    <a:pt x="223" y="116"/>
                  </a:moveTo>
                  <a:cubicBezTo>
                    <a:pt x="224" y="89"/>
                    <a:pt x="237" y="72"/>
                    <a:pt x="262" y="72"/>
                  </a:cubicBezTo>
                  <a:cubicBezTo>
                    <a:pt x="265" y="72"/>
                    <a:pt x="268" y="73"/>
                    <a:pt x="272" y="73"/>
                  </a:cubicBezTo>
                  <a:cubicBezTo>
                    <a:pt x="272" y="57"/>
                    <a:pt x="272" y="57"/>
                    <a:pt x="272" y="57"/>
                  </a:cubicBezTo>
                  <a:cubicBezTo>
                    <a:pt x="266" y="57"/>
                    <a:pt x="261" y="56"/>
                    <a:pt x="255" y="57"/>
                  </a:cubicBezTo>
                  <a:cubicBezTo>
                    <a:pt x="241" y="57"/>
                    <a:pt x="229" y="67"/>
                    <a:pt x="224" y="81"/>
                  </a:cubicBezTo>
                  <a:cubicBezTo>
                    <a:pt x="223" y="81"/>
                    <a:pt x="223" y="81"/>
                    <a:pt x="223" y="81"/>
                  </a:cubicBezTo>
                  <a:cubicBezTo>
                    <a:pt x="223" y="61"/>
                    <a:pt x="223" y="61"/>
                    <a:pt x="223" y="61"/>
                  </a:cubicBezTo>
                  <a:cubicBezTo>
                    <a:pt x="206" y="61"/>
                    <a:pt x="206" y="61"/>
                    <a:pt x="206" y="61"/>
                  </a:cubicBezTo>
                  <a:cubicBezTo>
                    <a:pt x="206" y="70"/>
                    <a:pt x="207" y="81"/>
                    <a:pt x="207" y="92"/>
                  </a:cubicBezTo>
                  <a:cubicBezTo>
                    <a:pt x="207" y="199"/>
                    <a:pt x="207" y="199"/>
                    <a:pt x="207" y="199"/>
                  </a:cubicBezTo>
                  <a:cubicBezTo>
                    <a:pt x="223" y="199"/>
                    <a:pt x="223" y="199"/>
                    <a:pt x="223" y="199"/>
                  </a:cubicBezTo>
                  <a:cubicBezTo>
                    <a:pt x="223" y="116"/>
                    <a:pt x="223" y="116"/>
                    <a:pt x="223" y="116"/>
                  </a:cubicBezTo>
                  <a:close/>
                  <a:moveTo>
                    <a:pt x="290" y="95"/>
                  </a:moveTo>
                  <a:cubicBezTo>
                    <a:pt x="290" y="121"/>
                    <a:pt x="312" y="127"/>
                    <a:pt x="334" y="132"/>
                  </a:cubicBezTo>
                  <a:cubicBezTo>
                    <a:pt x="356" y="137"/>
                    <a:pt x="378" y="141"/>
                    <a:pt x="378" y="160"/>
                  </a:cubicBezTo>
                  <a:cubicBezTo>
                    <a:pt x="378" y="180"/>
                    <a:pt x="359" y="188"/>
                    <a:pt x="342" y="188"/>
                  </a:cubicBezTo>
                  <a:cubicBezTo>
                    <a:pt x="323" y="188"/>
                    <a:pt x="305" y="182"/>
                    <a:pt x="303" y="161"/>
                  </a:cubicBezTo>
                  <a:cubicBezTo>
                    <a:pt x="285" y="161"/>
                    <a:pt x="285" y="161"/>
                    <a:pt x="285" y="161"/>
                  </a:cubicBezTo>
                  <a:cubicBezTo>
                    <a:pt x="286" y="192"/>
                    <a:pt x="314" y="203"/>
                    <a:pt x="338" y="203"/>
                  </a:cubicBezTo>
                  <a:cubicBezTo>
                    <a:pt x="367" y="203"/>
                    <a:pt x="396" y="189"/>
                    <a:pt x="396" y="158"/>
                  </a:cubicBezTo>
                  <a:cubicBezTo>
                    <a:pt x="396" y="143"/>
                    <a:pt x="387" y="131"/>
                    <a:pt x="372" y="126"/>
                  </a:cubicBezTo>
                  <a:cubicBezTo>
                    <a:pt x="335" y="112"/>
                    <a:pt x="308" y="114"/>
                    <a:pt x="308" y="94"/>
                  </a:cubicBezTo>
                  <a:cubicBezTo>
                    <a:pt x="308" y="78"/>
                    <a:pt x="324" y="72"/>
                    <a:pt x="339" y="72"/>
                  </a:cubicBezTo>
                  <a:cubicBezTo>
                    <a:pt x="356" y="72"/>
                    <a:pt x="372" y="77"/>
                    <a:pt x="373" y="95"/>
                  </a:cubicBezTo>
                  <a:cubicBezTo>
                    <a:pt x="391" y="95"/>
                    <a:pt x="391" y="95"/>
                    <a:pt x="391" y="95"/>
                  </a:cubicBezTo>
                  <a:cubicBezTo>
                    <a:pt x="389" y="66"/>
                    <a:pt x="367" y="57"/>
                    <a:pt x="341" y="57"/>
                  </a:cubicBezTo>
                  <a:cubicBezTo>
                    <a:pt x="317" y="57"/>
                    <a:pt x="290" y="66"/>
                    <a:pt x="290" y="95"/>
                  </a:cubicBezTo>
                  <a:close/>
                  <a:moveTo>
                    <a:pt x="445" y="162"/>
                  </a:moveTo>
                  <a:cubicBezTo>
                    <a:pt x="445" y="181"/>
                    <a:pt x="443" y="203"/>
                    <a:pt x="478" y="203"/>
                  </a:cubicBezTo>
                  <a:cubicBezTo>
                    <a:pt x="483" y="203"/>
                    <a:pt x="489" y="202"/>
                    <a:pt x="495" y="201"/>
                  </a:cubicBezTo>
                  <a:cubicBezTo>
                    <a:pt x="495" y="186"/>
                    <a:pt x="495" y="186"/>
                    <a:pt x="495" y="186"/>
                  </a:cubicBezTo>
                  <a:cubicBezTo>
                    <a:pt x="490" y="188"/>
                    <a:pt x="485" y="188"/>
                    <a:pt x="480" y="188"/>
                  </a:cubicBezTo>
                  <a:cubicBezTo>
                    <a:pt x="468" y="188"/>
                    <a:pt x="461" y="181"/>
                    <a:pt x="461" y="168"/>
                  </a:cubicBezTo>
                  <a:cubicBezTo>
                    <a:pt x="461" y="76"/>
                    <a:pt x="461" y="76"/>
                    <a:pt x="461" y="76"/>
                  </a:cubicBezTo>
                  <a:cubicBezTo>
                    <a:pt x="493" y="76"/>
                    <a:pt x="493" y="76"/>
                    <a:pt x="493" y="76"/>
                  </a:cubicBezTo>
                  <a:cubicBezTo>
                    <a:pt x="493" y="61"/>
                    <a:pt x="493" y="61"/>
                    <a:pt x="493" y="61"/>
                  </a:cubicBezTo>
                  <a:cubicBezTo>
                    <a:pt x="461" y="61"/>
                    <a:pt x="461" y="61"/>
                    <a:pt x="461" y="61"/>
                  </a:cubicBezTo>
                  <a:cubicBezTo>
                    <a:pt x="461" y="24"/>
                    <a:pt x="461" y="24"/>
                    <a:pt x="461" y="24"/>
                  </a:cubicBezTo>
                  <a:cubicBezTo>
                    <a:pt x="445" y="31"/>
                    <a:pt x="445" y="31"/>
                    <a:pt x="445" y="31"/>
                  </a:cubicBezTo>
                  <a:cubicBezTo>
                    <a:pt x="445" y="61"/>
                    <a:pt x="445" y="61"/>
                    <a:pt x="445" y="61"/>
                  </a:cubicBezTo>
                  <a:cubicBezTo>
                    <a:pt x="417" y="61"/>
                    <a:pt x="417" y="61"/>
                    <a:pt x="417" y="61"/>
                  </a:cubicBezTo>
                  <a:cubicBezTo>
                    <a:pt x="417" y="76"/>
                    <a:pt x="417" y="76"/>
                    <a:pt x="417" y="76"/>
                  </a:cubicBezTo>
                  <a:cubicBezTo>
                    <a:pt x="445" y="76"/>
                    <a:pt x="445" y="76"/>
                    <a:pt x="445" y="76"/>
                  </a:cubicBezTo>
                  <a:cubicBezTo>
                    <a:pt x="445" y="162"/>
                    <a:pt x="445" y="162"/>
                    <a:pt x="445" y="162"/>
                  </a:cubicBezTo>
                  <a:close/>
                  <a:moveTo>
                    <a:pt x="637" y="182"/>
                  </a:moveTo>
                  <a:cubicBezTo>
                    <a:pt x="637" y="17"/>
                    <a:pt x="637" y="17"/>
                    <a:pt x="637" y="17"/>
                  </a:cubicBezTo>
                  <a:cubicBezTo>
                    <a:pt x="666" y="17"/>
                    <a:pt x="666" y="17"/>
                    <a:pt x="666" y="17"/>
                  </a:cubicBezTo>
                  <a:cubicBezTo>
                    <a:pt x="722" y="15"/>
                    <a:pt x="756" y="41"/>
                    <a:pt x="756" y="99"/>
                  </a:cubicBezTo>
                  <a:cubicBezTo>
                    <a:pt x="756" y="150"/>
                    <a:pt x="734" y="182"/>
                    <a:pt x="678" y="182"/>
                  </a:cubicBezTo>
                  <a:cubicBezTo>
                    <a:pt x="637" y="182"/>
                    <a:pt x="637" y="182"/>
                    <a:pt x="637" y="182"/>
                  </a:cubicBezTo>
                  <a:close/>
                  <a:moveTo>
                    <a:pt x="620" y="0"/>
                  </a:moveTo>
                  <a:cubicBezTo>
                    <a:pt x="620" y="199"/>
                    <a:pt x="620" y="199"/>
                    <a:pt x="620" y="199"/>
                  </a:cubicBezTo>
                  <a:cubicBezTo>
                    <a:pt x="673" y="199"/>
                    <a:pt x="673" y="199"/>
                    <a:pt x="673" y="199"/>
                  </a:cubicBezTo>
                  <a:cubicBezTo>
                    <a:pt x="739" y="199"/>
                    <a:pt x="776" y="165"/>
                    <a:pt x="776" y="99"/>
                  </a:cubicBezTo>
                  <a:cubicBezTo>
                    <a:pt x="776" y="34"/>
                    <a:pt x="739" y="0"/>
                    <a:pt x="673" y="0"/>
                  </a:cubicBezTo>
                  <a:cubicBezTo>
                    <a:pt x="620" y="0"/>
                    <a:pt x="620" y="0"/>
                    <a:pt x="620" y="0"/>
                  </a:cubicBezTo>
                  <a:close/>
                  <a:moveTo>
                    <a:pt x="826" y="160"/>
                  </a:moveTo>
                  <a:cubicBezTo>
                    <a:pt x="826" y="126"/>
                    <a:pt x="875" y="130"/>
                    <a:pt x="898" y="129"/>
                  </a:cubicBezTo>
                  <a:cubicBezTo>
                    <a:pt x="900" y="158"/>
                    <a:pt x="893" y="188"/>
                    <a:pt x="857" y="188"/>
                  </a:cubicBezTo>
                  <a:cubicBezTo>
                    <a:pt x="840" y="188"/>
                    <a:pt x="826" y="179"/>
                    <a:pt x="826" y="160"/>
                  </a:cubicBezTo>
                  <a:close/>
                  <a:moveTo>
                    <a:pt x="898" y="114"/>
                  </a:moveTo>
                  <a:cubicBezTo>
                    <a:pt x="878" y="115"/>
                    <a:pt x="854" y="112"/>
                    <a:pt x="836" y="120"/>
                  </a:cubicBezTo>
                  <a:cubicBezTo>
                    <a:pt x="819" y="127"/>
                    <a:pt x="808" y="142"/>
                    <a:pt x="808" y="160"/>
                  </a:cubicBezTo>
                  <a:cubicBezTo>
                    <a:pt x="808" y="187"/>
                    <a:pt x="828" y="203"/>
                    <a:pt x="854" y="203"/>
                  </a:cubicBezTo>
                  <a:cubicBezTo>
                    <a:pt x="872" y="203"/>
                    <a:pt x="891" y="192"/>
                    <a:pt x="897" y="180"/>
                  </a:cubicBezTo>
                  <a:cubicBezTo>
                    <a:pt x="898" y="179"/>
                    <a:pt x="898" y="179"/>
                    <a:pt x="898" y="179"/>
                  </a:cubicBezTo>
                  <a:cubicBezTo>
                    <a:pt x="898" y="179"/>
                    <a:pt x="898" y="179"/>
                    <a:pt x="898" y="179"/>
                  </a:cubicBezTo>
                  <a:cubicBezTo>
                    <a:pt x="899" y="199"/>
                    <a:pt x="899" y="199"/>
                    <a:pt x="899" y="199"/>
                  </a:cubicBezTo>
                  <a:cubicBezTo>
                    <a:pt x="916" y="199"/>
                    <a:pt x="916" y="199"/>
                    <a:pt x="916" y="199"/>
                  </a:cubicBezTo>
                  <a:cubicBezTo>
                    <a:pt x="915" y="190"/>
                    <a:pt x="914" y="179"/>
                    <a:pt x="915" y="168"/>
                  </a:cubicBezTo>
                  <a:cubicBezTo>
                    <a:pt x="915" y="102"/>
                    <a:pt x="915" y="102"/>
                    <a:pt x="915" y="102"/>
                  </a:cubicBezTo>
                  <a:cubicBezTo>
                    <a:pt x="915" y="71"/>
                    <a:pt x="896" y="57"/>
                    <a:pt x="866" y="57"/>
                  </a:cubicBezTo>
                  <a:cubicBezTo>
                    <a:pt x="839" y="57"/>
                    <a:pt x="818" y="67"/>
                    <a:pt x="814" y="96"/>
                  </a:cubicBezTo>
                  <a:cubicBezTo>
                    <a:pt x="831" y="96"/>
                    <a:pt x="831" y="96"/>
                    <a:pt x="831" y="96"/>
                  </a:cubicBezTo>
                  <a:cubicBezTo>
                    <a:pt x="834" y="77"/>
                    <a:pt x="848" y="72"/>
                    <a:pt x="865" y="72"/>
                  </a:cubicBezTo>
                  <a:cubicBezTo>
                    <a:pt x="885" y="72"/>
                    <a:pt x="896" y="79"/>
                    <a:pt x="898" y="101"/>
                  </a:cubicBezTo>
                  <a:cubicBezTo>
                    <a:pt x="898" y="114"/>
                    <a:pt x="898" y="114"/>
                    <a:pt x="898" y="114"/>
                  </a:cubicBezTo>
                  <a:close/>
                  <a:moveTo>
                    <a:pt x="971" y="162"/>
                  </a:moveTo>
                  <a:cubicBezTo>
                    <a:pt x="971" y="181"/>
                    <a:pt x="969" y="203"/>
                    <a:pt x="1004" y="203"/>
                  </a:cubicBezTo>
                  <a:cubicBezTo>
                    <a:pt x="1010" y="203"/>
                    <a:pt x="1016" y="202"/>
                    <a:pt x="1021" y="201"/>
                  </a:cubicBezTo>
                  <a:cubicBezTo>
                    <a:pt x="1021" y="186"/>
                    <a:pt x="1021" y="186"/>
                    <a:pt x="1021" y="186"/>
                  </a:cubicBezTo>
                  <a:cubicBezTo>
                    <a:pt x="1017" y="188"/>
                    <a:pt x="1012" y="188"/>
                    <a:pt x="1007" y="188"/>
                  </a:cubicBezTo>
                  <a:cubicBezTo>
                    <a:pt x="994" y="188"/>
                    <a:pt x="988" y="181"/>
                    <a:pt x="988" y="168"/>
                  </a:cubicBezTo>
                  <a:cubicBezTo>
                    <a:pt x="988" y="76"/>
                    <a:pt x="988" y="76"/>
                    <a:pt x="988" y="76"/>
                  </a:cubicBezTo>
                  <a:cubicBezTo>
                    <a:pt x="1019" y="76"/>
                    <a:pt x="1019" y="76"/>
                    <a:pt x="1019" y="76"/>
                  </a:cubicBezTo>
                  <a:cubicBezTo>
                    <a:pt x="1019" y="61"/>
                    <a:pt x="1019" y="61"/>
                    <a:pt x="1019" y="61"/>
                  </a:cubicBezTo>
                  <a:cubicBezTo>
                    <a:pt x="988" y="61"/>
                    <a:pt x="988" y="61"/>
                    <a:pt x="988" y="61"/>
                  </a:cubicBezTo>
                  <a:cubicBezTo>
                    <a:pt x="988" y="24"/>
                    <a:pt x="988" y="24"/>
                    <a:pt x="988" y="24"/>
                  </a:cubicBezTo>
                  <a:cubicBezTo>
                    <a:pt x="971" y="31"/>
                    <a:pt x="971" y="31"/>
                    <a:pt x="971" y="31"/>
                  </a:cubicBezTo>
                  <a:cubicBezTo>
                    <a:pt x="971" y="61"/>
                    <a:pt x="971" y="61"/>
                    <a:pt x="971" y="61"/>
                  </a:cubicBezTo>
                  <a:cubicBezTo>
                    <a:pt x="944" y="61"/>
                    <a:pt x="944" y="61"/>
                    <a:pt x="944" y="61"/>
                  </a:cubicBezTo>
                  <a:cubicBezTo>
                    <a:pt x="944" y="76"/>
                    <a:pt x="944" y="76"/>
                    <a:pt x="944" y="76"/>
                  </a:cubicBezTo>
                  <a:cubicBezTo>
                    <a:pt x="971" y="76"/>
                    <a:pt x="971" y="76"/>
                    <a:pt x="971" y="76"/>
                  </a:cubicBezTo>
                  <a:cubicBezTo>
                    <a:pt x="971" y="162"/>
                    <a:pt x="971" y="162"/>
                    <a:pt x="971" y="162"/>
                  </a:cubicBezTo>
                  <a:close/>
                  <a:moveTo>
                    <a:pt x="1069" y="160"/>
                  </a:moveTo>
                  <a:cubicBezTo>
                    <a:pt x="1069" y="126"/>
                    <a:pt x="1118" y="130"/>
                    <a:pt x="1141" y="129"/>
                  </a:cubicBezTo>
                  <a:cubicBezTo>
                    <a:pt x="1143" y="158"/>
                    <a:pt x="1136" y="188"/>
                    <a:pt x="1100" y="188"/>
                  </a:cubicBezTo>
                  <a:cubicBezTo>
                    <a:pt x="1083" y="188"/>
                    <a:pt x="1069" y="179"/>
                    <a:pt x="1069" y="160"/>
                  </a:cubicBezTo>
                  <a:close/>
                  <a:moveTo>
                    <a:pt x="1141" y="114"/>
                  </a:moveTo>
                  <a:cubicBezTo>
                    <a:pt x="1121" y="115"/>
                    <a:pt x="1097" y="112"/>
                    <a:pt x="1079" y="120"/>
                  </a:cubicBezTo>
                  <a:cubicBezTo>
                    <a:pt x="1062" y="127"/>
                    <a:pt x="1051" y="142"/>
                    <a:pt x="1051" y="160"/>
                  </a:cubicBezTo>
                  <a:cubicBezTo>
                    <a:pt x="1051" y="187"/>
                    <a:pt x="1071" y="203"/>
                    <a:pt x="1097" y="203"/>
                  </a:cubicBezTo>
                  <a:cubicBezTo>
                    <a:pt x="1116" y="203"/>
                    <a:pt x="1134" y="192"/>
                    <a:pt x="1140" y="180"/>
                  </a:cubicBezTo>
                  <a:cubicBezTo>
                    <a:pt x="1141" y="179"/>
                    <a:pt x="1141" y="179"/>
                    <a:pt x="1141" y="179"/>
                  </a:cubicBezTo>
                  <a:cubicBezTo>
                    <a:pt x="1142" y="179"/>
                    <a:pt x="1142" y="179"/>
                    <a:pt x="1142" y="179"/>
                  </a:cubicBezTo>
                  <a:cubicBezTo>
                    <a:pt x="1142" y="199"/>
                    <a:pt x="1142" y="199"/>
                    <a:pt x="1142" y="199"/>
                  </a:cubicBezTo>
                  <a:cubicBezTo>
                    <a:pt x="1159" y="199"/>
                    <a:pt x="1159" y="199"/>
                    <a:pt x="1159" y="199"/>
                  </a:cubicBezTo>
                  <a:cubicBezTo>
                    <a:pt x="1159" y="190"/>
                    <a:pt x="1158" y="179"/>
                    <a:pt x="1158" y="168"/>
                  </a:cubicBezTo>
                  <a:cubicBezTo>
                    <a:pt x="1158" y="102"/>
                    <a:pt x="1158" y="102"/>
                    <a:pt x="1158" y="102"/>
                  </a:cubicBezTo>
                  <a:cubicBezTo>
                    <a:pt x="1158" y="71"/>
                    <a:pt x="1139" y="57"/>
                    <a:pt x="1109" y="57"/>
                  </a:cubicBezTo>
                  <a:cubicBezTo>
                    <a:pt x="1082" y="57"/>
                    <a:pt x="1061" y="67"/>
                    <a:pt x="1057" y="96"/>
                  </a:cubicBezTo>
                  <a:cubicBezTo>
                    <a:pt x="1075" y="96"/>
                    <a:pt x="1075" y="96"/>
                    <a:pt x="1075" y="96"/>
                  </a:cubicBezTo>
                  <a:cubicBezTo>
                    <a:pt x="1077" y="77"/>
                    <a:pt x="1091" y="72"/>
                    <a:pt x="1108" y="72"/>
                  </a:cubicBezTo>
                  <a:cubicBezTo>
                    <a:pt x="1128" y="72"/>
                    <a:pt x="1140" y="79"/>
                    <a:pt x="1141" y="101"/>
                  </a:cubicBezTo>
                  <a:cubicBezTo>
                    <a:pt x="1141" y="114"/>
                    <a:pt x="1141" y="114"/>
                    <a:pt x="1141" y="114"/>
                  </a:cubicBezTo>
                  <a:close/>
                  <a:moveTo>
                    <a:pt x="1264" y="72"/>
                  </a:moveTo>
                  <a:cubicBezTo>
                    <a:pt x="1295" y="72"/>
                    <a:pt x="1306" y="101"/>
                    <a:pt x="1306" y="128"/>
                  </a:cubicBezTo>
                  <a:cubicBezTo>
                    <a:pt x="1306" y="153"/>
                    <a:pt x="1298" y="188"/>
                    <a:pt x="1266" y="188"/>
                  </a:cubicBezTo>
                  <a:cubicBezTo>
                    <a:pt x="1230" y="188"/>
                    <a:pt x="1219" y="158"/>
                    <a:pt x="1219" y="127"/>
                  </a:cubicBezTo>
                  <a:cubicBezTo>
                    <a:pt x="1219" y="99"/>
                    <a:pt x="1231" y="72"/>
                    <a:pt x="1264" y="72"/>
                  </a:cubicBezTo>
                  <a:close/>
                  <a:moveTo>
                    <a:pt x="1219" y="179"/>
                  </a:moveTo>
                  <a:cubicBezTo>
                    <a:pt x="1219" y="177"/>
                    <a:pt x="1219" y="177"/>
                    <a:pt x="1219" y="177"/>
                  </a:cubicBezTo>
                  <a:cubicBezTo>
                    <a:pt x="1231" y="194"/>
                    <a:pt x="1248" y="203"/>
                    <a:pt x="1268" y="203"/>
                  </a:cubicBezTo>
                  <a:cubicBezTo>
                    <a:pt x="1308" y="203"/>
                    <a:pt x="1324" y="164"/>
                    <a:pt x="1324" y="129"/>
                  </a:cubicBezTo>
                  <a:cubicBezTo>
                    <a:pt x="1324" y="93"/>
                    <a:pt x="1308" y="57"/>
                    <a:pt x="1267" y="57"/>
                  </a:cubicBezTo>
                  <a:cubicBezTo>
                    <a:pt x="1248" y="57"/>
                    <a:pt x="1229" y="65"/>
                    <a:pt x="1219" y="82"/>
                  </a:cubicBezTo>
                  <a:cubicBezTo>
                    <a:pt x="1219" y="81"/>
                    <a:pt x="1219" y="81"/>
                    <a:pt x="1219" y="81"/>
                  </a:cubicBezTo>
                  <a:cubicBezTo>
                    <a:pt x="1219" y="0"/>
                    <a:pt x="1219" y="0"/>
                    <a:pt x="1219" y="0"/>
                  </a:cubicBezTo>
                  <a:cubicBezTo>
                    <a:pt x="1202" y="0"/>
                    <a:pt x="1202" y="0"/>
                    <a:pt x="1202" y="0"/>
                  </a:cubicBezTo>
                  <a:cubicBezTo>
                    <a:pt x="1202" y="168"/>
                    <a:pt x="1202" y="168"/>
                    <a:pt x="1202" y="168"/>
                  </a:cubicBezTo>
                  <a:cubicBezTo>
                    <a:pt x="1202" y="179"/>
                    <a:pt x="1202" y="190"/>
                    <a:pt x="1201" y="199"/>
                  </a:cubicBezTo>
                  <a:cubicBezTo>
                    <a:pt x="1218" y="199"/>
                    <a:pt x="1218" y="199"/>
                    <a:pt x="1218" y="199"/>
                  </a:cubicBezTo>
                  <a:cubicBezTo>
                    <a:pt x="1219" y="179"/>
                    <a:pt x="1219" y="179"/>
                    <a:pt x="1219" y="179"/>
                  </a:cubicBezTo>
                  <a:close/>
                  <a:moveTo>
                    <a:pt x="1373" y="160"/>
                  </a:moveTo>
                  <a:cubicBezTo>
                    <a:pt x="1373" y="126"/>
                    <a:pt x="1422" y="130"/>
                    <a:pt x="1445" y="129"/>
                  </a:cubicBezTo>
                  <a:cubicBezTo>
                    <a:pt x="1447" y="158"/>
                    <a:pt x="1440" y="188"/>
                    <a:pt x="1404" y="188"/>
                  </a:cubicBezTo>
                  <a:cubicBezTo>
                    <a:pt x="1387" y="188"/>
                    <a:pt x="1373" y="179"/>
                    <a:pt x="1373" y="160"/>
                  </a:cubicBezTo>
                  <a:close/>
                  <a:moveTo>
                    <a:pt x="1445" y="114"/>
                  </a:moveTo>
                  <a:cubicBezTo>
                    <a:pt x="1425" y="115"/>
                    <a:pt x="1401" y="112"/>
                    <a:pt x="1383" y="120"/>
                  </a:cubicBezTo>
                  <a:cubicBezTo>
                    <a:pt x="1366" y="127"/>
                    <a:pt x="1355" y="142"/>
                    <a:pt x="1355" y="160"/>
                  </a:cubicBezTo>
                  <a:cubicBezTo>
                    <a:pt x="1355" y="187"/>
                    <a:pt x="1375" y="203"/>
                    <a:pt x="1401" y="203"/>
                  </a:cubicBezTo>
                  <a:cubicBezTo>
                    <a:pt x="1419" y="203"/>
                    <a:pt x="1438" y="192"/>
                    <a:pt x="1444" y="180"/>
                  </a:cubicBezTo>
                  <a:cubicBezTo>
                    <a:pt x="1445" y="179"/>
                    <a:pt x="1445" y="179"/>
                    <a:pt x="1445" y="179"/>
                  </a:cubicBezTo>
                  <a:cubicBezTo>
                    <a:pt x="1445" y="179"/>
                    <a:pt x="1445" y="179"/>
                    <a:pt x="1445" y="179"/>
                  </a:cubicBezTo>
                  <a:cubicBezTo>
                    <a:pt x="1446" y="199"/>
                    <a:pt x="1446" y="199"/>
                    <a:pt x="1446" y="199"/>
                  </a:cubicBezTo>
                  <a:cubicBezTo>
                    <a:pt x="1463" y="199"/>
                    <a:pt x="1463" y="199"/>
                    <a:pt x="1463" y="199"/>
                  </a:cubicBezTo>
                  <a:cubicBezTo>
                    <a:pt x="1462" y="190"/>
                    <a:pt x="1461" y="179"/>
                    <a:pt x="1462" y="168"/>
                  </a:cubicBezTo>
                  <a:cubicBezTo>
                    <a:pt x="1462" y="102"/>
                    <a:pt x="1462" y="102"/>
                    <a:pt x="1462" y="102"/>
                  </a:cubicBezTo>
                  <a:cubicBezTo>
                    <a:pt x="1462" y="71"/>
                    <a:pt x="1443" y="57"/>
                    <a:pt x="1413" y="57"/>
                  </a:cubicBezTo>
                  <a:cubicBezTo>
                    <a:pt x="1386" y="57"/>
                    <a:pt x="1365" y="67"/>
                    <a:pt x="1361" y="96"/>
                  </a:cubicBezTo>
                  <a:cubicBezTo>
                    <a:pt x="1378" y="96"/>
                    <a:pt x="1378" y="96"/>
                    <a:pt x="1378" y="96"/>
                  </a:cubicBezTo>
                  <a:cubicBezTo>
                    <a:pt x="1381" y="77"/>
                    <a:pt x="1395" y="72"/>
                    <a:pt x="1412" y="72"/>
                  </a:cubicBezTo>
                  <a:cubicBezTo>
                    <a:pt x="1432" y="72"/>
                    <a:pt x="1443" y="79"/>
                    <a:pt x="1445" y="101"/>
                  </a:cubicBezTo>
                  <a:cubicBezTo>
                    <a:pt x="1445" y="114"/>
                    <a:pt x="1445" y="114"/>
                    <a:pt x="1445" y="114"/>
                  </a:cubicBezTo>
                  <a:close/>
                  <a:moveTo>
                    <a:pt x="1521" y="119"/>
                  </a:moveTo>
                  <a:cubicBezTo>
                    <a:pt x="1521" y="95"/>
                    <a:pt x="1533" y="72"/>
                    <a:pt x="1560" y="72"/>
                  </a:cubicBezTo>
                  <a:cubicBezTo>
                    <a:pt x="1583" y="72"/>
                    <a:pt x="1597" y="86"/>
                    <a:pt x="1597" y="110"/>
                  </a:cubicBezTo>
                  <a:cubicBezTo>
                    <a:pt x="1597" y="199"/>
                    <a:pt x="1597" y="199"/>
                    <a:pt x="1597" y="199"/>
                  </a:cubicBezTo>
                  <a:cubicBezTo>
                    <a:pt x="1613" y="199"/>
                    <a:pt x="1613" y="199"/>
                    <a:pt x="1613" y="199"/>
                  </a:cubicBezTo>
                  <a:cubicBezTo>
                    <a:pt x="1613" y="112"/>
                    <a:pt x="1613" y="112"/>
                    <a:pt x="1613" y="112"/>
                  </a:cubicBezTo>
                  <a:cubicBezTo>
                    <a:pt x="1613" y="96"/>
                    <a:pt x="1610" y="57"/>
                    <a:pt x="1565" y="57"/>
                  </a:cubicBezTo>
                  <a:cubicBezTo>
                    <a:pt x="1547" y="57"/>
                    <a:pt x="1531" y="65"/>
                    <a:pt x="1521" y="82"/>
                  </a:cubicBezTo>
                  <a:cubicBezTo>
                    <a:pt x="1521" y="81"/>
                    <a:pt x="1521" y="81"/>
                    <a:pt x="1521" y="81"/>
                  </a:cubicBezTo>
                  <a:cubicBezTo>
                    <a:pt x="1520" y="61"/>
                    <a:pt x="1520" y="61"/>
                    <a:pt x="1520" y="61"/>
                  </a:cubicBezTo>
                  <a:cubicBezTo>
                    <a:pt x="1503" y="61"/>
                    <a:pt x="1503" y="61"/>
                    <a:pt x="1503" y="61"/>
                  </a:cubicBezTo>
                  <a:cubicBezTo>
                    <a:pt x="1503" y="70"/>
                    <a:pt x="1504" y="81"/>
                    <a:pt x="1504" y="92"/>
                  </a:cubicBezTo>
                  <a:cubicBezTo>
                    <a:pt x="1504" y="199"/>
                    <a:pt x="1504" y="199"/>
                    <a:pt x="1504" y="199"/>
                  </a:cubicBezTo>
                  <a:cubicBezTo>
                    <a:pt x="1521" y="199"/>
                    <a:pt x="1521" y="199"/>
                    <a:pt x="1521" y="199"/>
                  </a:cubicBezTo>
                  <a:cubicBezTo>
                    <a:pt x="1521" y="119"/>
                    <a:pt x="1521" y="119"/>
                    <a:pt x="1521" y="119"/>
                  </a:cubicBezTo>
                  <a:close/>
                  <a:moveTo>
                    <a:pt x="1672" y="0"/>
                  </a:moveTo>
                  <a:cubicBezTo>
                    <a:pt x="1656" y="0"/>
                    <a:pt x="1656" y="0"/>
                    <a:pt x="1656" y="0"/>
                  </a:cubicBezTo>
                  <a:cubicBezTo>
                    <a:pt x="1656" y="199"/>
                    <a:pt x="1656" y="199"/>
                    <a:pt x="1656" y="199"/>
                  </a:cubicBezTo>
                  <a:cubicBezTo>
                    <a:pt x="1672" y="199"/>
                    <a:pt x="1672" y="199"/>
                    <a:pt x="1672" y="199"/>
                  </a:cubicBezTo>
                  <a:cubicBezTo>
                    <a:pt x="1672" y="124"/>
                    <a:pt x="1672" y="124"/>
                    <a:pt x="1672" y="124"/>
                  </a:cubicBezTo>
                  <a:cubicBezTo>
                    <a:pt x="1745" y="199"/>
                    <a:pt x="1745" y="199"/>
                    <a:pt x="1745" y="199"/>
                  </a:cubicBezTo>
                  <a:cubicBezTo>
                    <a:pt x="1766" y="199"/>
                    <a:pt x="1766" y="199"/>
                    <a:pt x="1766" y="199"/>
                  </a:cubicBezTo>
                  <a:cubicBezTo>
                    <a:pt x="1690" y="120"/>
                    <a:pt x="1690" y="120"/>
                    <a:pt x="1690" y="120"/>
                  </a:cubicBezTo>
                  <a:cubicBezTo>
                    <a:pt x="1760" y="61"/>
                    <a:pt x="1760" y="61"/>
                    <a:pt x="1760" y="61"/>
                  </a:cubicBezTo>
                  <a:cubicBezTo>
                    <a:pt x="1739" y="61"/>
                    <a:pt x="1739" y="61"/>
                    <a:pt x="1739" y="61"/>
                  </a:cubicBezTo>
                  <a:cubicBezTo>
                    <a:pt x="1672" y="117"/>
                    <a:pt x="1672" y="117"/>
                    <a:pt x="1672" y="117"/>
                  </a:cubicBezTo>
                  <a:cubicBezTo>
                    <a:pt x="1672" y="0"/>
                    <a:pt x="1672" y="0"/>
                    <a:pt x="1672" y="0"/>
                  </a:cubicBez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7"/>
            <p:cNvSpPr>
              <a:spLocks noEditPoints="1"/>
            </p:cNvSpPr>
            <p:nvPr userDrawn="1"/>
          </p:nvSpPr>
          <p:spPr bwMode="auto">
            <a:xfrm>
              <a:off x="10631488" y="3349625"/>
              <a:ext cx="1031875" cy="542925"/>
            </a:xfrm>
            <a:custGeom>
              <a:avLst/>
              <a:gdLst>
                <a:gd name="T0" fmla="*/ 514 w 2237"/>
                <a:gd name="T1" fmla="*/ 11 h 1174"/>
                <a:gd name="T2" fmla="*/ 386 w 2237"/>
                <a:gd name="T3" fmla="*/ 0 h 1174"/>
                <a:gd name="T4" fmla="*/ 117 w 2237"/>
                <a:gd name="T5" fmla="*/ 367 h 1174"/>
                <a:gd name="T6" fmla="*/ 0 w 2237"/>
                <a:gd name="T7" fmla="*/ 367 h 1174"/>
                <a:gd name="T8" fmla="*/ 0 w 2237"/>
                <a:gd name="T9" fmla="*/ 523 h 1174"/>
                <a:gd name="T10" fmla="*/ 117 w 2237"/>
                <a:gd name="T11" fmla="*/ 523 h 1174"/>
                <a:gd name="T12" fmla="*/ 117 w 2237"/>
                <a:gd name="T13" fmla="*/ 1150 h 1174"/>
                <a:gd name="T14" fmla="*/ 351 w 2237"/>
                <a:gd name="T15" fmla="*/ 1150 h 1174"/>
                <a:gd name="T16" fmla="*/ 351 w 2237"/>
                <a:gd name="T17" fmla="*/ 523 h 1174"/>
                <a:gd name="T18" fmla="*/ 493 w 2237"/>
                <a:gd name="T19" fmla="*/ 523 h 1174"/>
                <a:gd name="T20" fmla="*/ 493 w 2237"/>
                <a:gd name="T21" fmla="*/ 367 h 1174"/>
                <a:gd name="T22" fmla="*/ 351 w 2237"/>
                <a:gd name="T23" fmla="*/ 367 h 1174"/>
                <a:gd name="T24" fmla="*/ 514 w 2237"/>
                <a:gd name="T25" fmla="*/ 156 h 1174"/>
                <a:gd name="T26" fmla="*/ 514 w 2237"/>
                <a:gd name="T27" fmla="*/ 11 h 1174"/>
                <a:gd name="T28" fmla="*/ 745 w 2237"/>
                <a:gd name="T29" fmla="*/ 759 h 1174"/>
                <a:gd name="T30" fmla="*/ 913 w 2237"/>
                <a:gd name="T31" fmla="*/ 499 h 1174"/>
                <a:gd name="T32" fmla="*/ 1082 w 2237"/>
                <a:gd name="T33" fmla="*/ 759 h 1174"/>
                <a:gd name="T34" fmla="*/ 913 w 2237"/>
                <a:gd name="T35" fmla="*/ 1018 h 1174"/>
                <a:gd name="T36" fmla="*/ 745 w 2237"/>
                <a:gd name="T37" fmla="*/ 759 h 1174"/>
                <a:gd name="T38" fmla="*/ 1082 w 2237"/>
                <a:gd name="T39" fmla="*/ 457 h 1174"/>
                <a:gd name="T40" fmla="*/ 1079 w 2237"/>
                <a:gd name="T41" fmla="*/ 457 h 1174"/>
                <a:gd name="T42" fmla="*/ 869 w 2237"/>
                <a:gd name="T43" fmla="*/ 343 h 1174"/>
                <a:gd name="T44" fmla="*/ 503 w 2237"/>
                <a:gd name="T45" fmla="*/ 759 h 1174"/>
                <a:gd name="T46" fmla="*/ 840 w 2237"/>
                <a:gd name="T47" fmla="*/ 1174 h 1174"/>
                <a:gd name="T48" fmla="*/ 1080 w 2237"/>
                <a:gd name="T49" fmla="*/ 1040 h 1174"/>
                <a:gd name="T50" fmla="*/ 1083 w 2237"/>
                <a:gd name="T51" fmla="*/ 1040 h 1174"/>
                <a:gd name="T52" fmla="*/ 1089 w 2237"/>
                <a:gd name="T53" fmla="*/ 1150 h 1174"/>
                <a:gd name="T54" fmla="*/ 1324 w 2237"/>
                <a:gd name="T55" fmla="*/ 1150 h 1174"/>
                <a:gd name="T56" fmla="*/ 1316 w 2237"/>
                <a:gd name="T57" fmla="*/ 994 h 1174"/>
                <a:gd name="T58" fmla="*/ 1316 w 2237"/>
                <a:gd name="T59" fmla="*/ 23 h 1174"/>
                <a:gd name="T60" fmla="*/ 1082 w 2237"/>
                <a:gd name="T61" fmla="*/ 23 h 1174"/>
                <a:gd name="T62" fmla="*/ 1082 w 2237"/>
                <a:gd name="T63" fmla="*/ 457 h 1174"/>
                <a:gd name="T64" fmla="*/ 1658 w 2237"/>
                <a:gd name="T65" fmla="*/ 759 h 1174"/>
                <a:gd name="T66" fmla="*/ 1826 w 2237"/>
                <a:gd name="T67" fmla="*/ 499 h 1174"/>
                <a:gd name="T68" fmla="*/ 1995 w 2237"/>
                <a:gd name="T69" fmla="*/ 759 h 1174"/>
                <a:gd name="T70" fmla="*/ 1826 w 2237"/>
                <a:gd name="T71" fmla="*/ 1018 h 1174"/>
                <a:gd name="T72" fmla="*/ 1658 w 2237"/>
                <a:gd name="T73" fmla="*/ 759 h 1174"/>
                <a:gd name="T74" fmla="*/ 1423 w 2237"/>
                <a:gd name="T75" fmla="*/ 994 h 1174"/>
                <a:gd name="T76" fmla="*/ 1416 w 2237"/>
                <a:gd name="T77" fmla="*/ 1150 h 1174"/>
                <a:gd name="T78" fmla="*/ 1650 w 2237"/>
                <a:gd name="T79" fmla="*/ 1150 h 1174"/>
                <a:gd name="T80" fmla="*/ 1656 w 2237"/>
                <a:gd name="T81" fmla="*/ 1040 h 1174"/>
                <a:gd name="T82" fmla="*/ 1659 w 2237"/>
                <a:gd name="T83" fmla="*/ 1040 h 1174"/>
                <a:gd name="T84" fmla="*/ 1900 w 2237"/>
                <a:gd name="T85" fmla="*/ 1174 h 1174"/>
                <a:gd name="T86" fmla="*/ 2237 w 2237"/>
                <a:gd name="T87" fmla="*/ 759 h 1174"/>
                <a:gd name="T88" fmla="*/ 1870 w 2237"/>
                <a:gd name="T89" fmla="*/ 343 h 1174"/>
                <a:gd name="T90" fmla="*/ 1661 w 2237"/>
                <a:gd name="T91" fmla="*/ 457 h 1174"/>
                <a:gd name="T92" fmla="*/ 1658 w 2237"/>
                <a:gd name="T93" fmla="*/ 457 h 1174"/>
                <a:gd name="T94" fmla="*/ 1658 w 2237"/>
                <a:gd name="T95" fmla="*/ 23 h 1174"/>
                <a:gd name="T96" fmla="*/ 1423 w 2237"/>
                <a:gd name="T97" fmla="*/ 23 h 1174"/>
                <a:gd name="T98" fmla="*/ 1423 w 2237"/>
                <a:gd name="T99" fmla="*/ 994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7" h="1174">
                  <a:moveTo>
                    <a:pt x="514" y="11"/>
                  </a:moveTo>
                  <a:cubicBezTo>
                    <a:pt x="471" y="5"/>
                    <a:pt x="428" y="0"/>
                    <a:pt x="386" y="0"/>
                  </a:cubicBezTo>
                  <a:cubicBezTo>
                    <a:pt x="131" y="0"/>
                    <a:pt x="111" y="144"/>
                    <a:pt x="117" y="367"/>
                  </a:cubicBezTo>
                  <a:cubicBezTo>
                    <a:pt x="0" y="367"/>
                    <a:pt x="0" y="367"/>
                    <a:pt x="0" y="367"/>
                  </a:cubicBezTo>
                  <a:cubicBezTo>
                    <a:pt x="0" y="523"/>
                    <a:pt x="0" y="523"/>
                    <a:pt x="0" y="523"/>
                  </a:cubicBezTo>
                  <a:cubicBezTo>
                    <a:pt x="117" y="523"/>
                    <a:pt x="117" y="523"/>
                    <a:pt x="117" y="523"/>
                  </a:cubicBezTo>
                  <a:cubicBezTo>
                    <a:pt x="117" y="1150"/>
                    <a:pt x="117" y="1150"/>
                    <a:pt x="117" y="1150"/>
                  </a:cubicBezTo>
                  <a:cubicBezTo>
                    <a:pt x="351" y="1150"/>
                    <a:pt x="351" y="1150"/>
                    <a:pt x="351" y="1150"/>
                  </a:cubicBezTo>
                  <a:cubicBezTo>
                    <a:pt x="351" y="523"/>
                    <a:pt x="351" y="523"/>
                    <a:pt x="351" y="523"/>
                  </a:cubicBezTo>
                  <a:cubicBezTo>
                    <a:pt x="493" y="523"/>
                    <a:pt x="493" y="523"/>
                    <a:pt x="493" y="523"/>
                  </a:cubicBezTo>
                  <a:cubicBezTo>
                    <a:pt x="493" y="367"/>
                    <a:pt x="493" y="367"/>
                    <a:pt x="493" y="367"/>
                  </a:cubicBezTo>
                  <a:cubicBezTo>
                    <a:pt x="351" y="367"/>
                    <a:pt x="351" y="367"/>
                    <a:pt x="351" y="367"/>
                  </a:cubicBezTo>
                  <a:cubicBezTo>
                    <a:pt x="345" y="212"/>
                    <a:pt x="348" y="137"/>
                    <a:pt x="514" y="156"/>
                  </a:cubicBezTo>
                  <a:cubicBezTo>
                    <a:pt x="514" y="11"/>
                    <a:pt x="514" y="11"/>
                    <a:pt x="514" y="11"/>
                  </a:cubicBezTo>
                  <a:close/>
                  <a:moveTo>
                    <a:pt x="745" y="759"/>
                  </a:moveTo>
                  <a:cubicBezTo>
                    <a:pt x="745" y="638"/>
                    <a:pt x="763" y="499"/>
                    <a:pt x="913" y="499"/>
                  </a:cubicBezTo>
                  <a:cubicBezTo>
                    <a:pt x="1040" y="499"/>
                    <a:pt x="1082" y="651"/>
                    <a:pt x="1082" y="759"/>
                  </a:cubicBezTo>
                  <a:cubicBezTo>
                    <a:pt x="1082" y="866"/>
                    <a:pt x="1040" y="1018"/>
                    <a:pt x="913" y="1018"/>
                  </a:cubicBezTo>
                  <a:cubicBezTo>
                    <a:pt x="763" y="1018"/>
                    <a:pt x="745" y="879"/>
                    <a:pt x="745" y="759"/>
                  </a:cubicBezTo>
                  <a:close/>
                  <a:moveTo>
                    <a:pt x="1082" y="457"/>
                  </a:moveTo>
                  <a:cubicBezTo>
                    <a:pt x="1079" y="457"/>
                    <a:pt x="1079" y="457"/>
                    <a:pt x="1079" y="457"/>
                  </a:cubicBezTo>
                  <a:cubicBezTo>
                    <a:pt x="1035" y="392"/>
                    <a:pt x="951" y="343"/>
                    <a:pt x="869" y="343"/>
                  </a:cubicBezTo>
                  <a:cubicBezTo>
                    <a:pt x="626" y="343"/>
                    <a:pt x="503" y="548"/>
                    <a:pt x="503" y="759"/>
                  </a:cubicBezTo>
                  <a:cubicBezTo>
                    <a:pt x="503" y="960"/>
                    <a:pt x="610" y="1174"/>
                    <a:pt x="840" y="1174"/>
                  </a:cubicBezTo>
                  <a:cubicBezTo>
                    <a:pt x="941" y="1174"/>
                    <a:pt x="1029" y="1132"/>
                    <a:pt x="1080" y="1040"/>
                  </a:cubicBezTo>
                  <a:cubicBezTo>
                    <a:pt x="1083" y="1040"/>
                    <a:pt x="1083" y="1040"/>
                    <a:pt x="1083" y="1040"/>
                  </a:cubicBezTo>
                  <a:cubicBezTo>
                    <a:pt x="1083" y="1077"/>
                    <a:pt x="1086" y="1113"/>
                    <a:pt x="1089" y="1150"/>
                  </a:cubicBezTo>
                  <a:cubicBezTo>
                    <a:pt x="1324" y="1150"/>
                    <a:pt x="1324" y="1150"/>
                    <a:pt x="1324" y="1150"/>
                  </a:cubicBezTo>
                  <a:cubicBezTo>
                    <a:pt x="1320" y="1099"/>
                    <a:pt x="1316" y="1046"/>
                    <a:pt x="1316" y="994"/>
                  </a:cubicBezTo>
                  <a:cubicBezTo>
                    <a:pt x="1316" y="23"/>
                    <a:pt x="1316" y="23"/>
                    <a:pt x="1316" y="23"/>
                  </a:cubicBezTo>
                  <a:cubicBezTo>
                    <a:pt x="1082" y="23"/>
                    <a:pt x="1082" y="23"/>
                    <a:pt x="1082" y="23"/>
                  </a:cubicBezTo>
                  <a:cubicBezTo>
                    <a:pt x="1082" y="457"/>
                    <a:pt x="1082" y="457"/>
                    <a:pt x="1082" y="457"/>
                  </a:cubicBezTo>
                  <a:close/>
                  <a:moveTo>
                    <a:pt x="1658" y="759"/>
                  </a:moveTo>
                  <a:cubicBezTo>
                    <a:pt x="1658" y="651"/>
                    <a:pt x="1700" y="499"/>
                    <a:pt x="1826" y="499"/>
                  </a:cubicBezTo>
                  <a:cubicBezTo>
                    <a:pt x="1976" y="499"/>
                    <a:pt x="1995" y="638"/>
                    <a:pt x="1995" y="759"/>
                  </a:cubicBezTo>
                  <a:cubicBezTo>
                    <a:pt x="1995" y="879"/>
                    <a:pt x="1976" y="1018"/>
                    <a:pt x="1826" y="1018"/>
                  </a:cubicBezTo>
                  <a:cubicBezTo>
                    <a:pt x="1700" y="1018"/>
                    <a:pt x="1658" y="866"/>
                    <a:pt x="1658" y="759"/>
                  </a:cubicBezTo>
                  <a:close/>
                  <a:moveTo>
                    <a:pt x="1423" y="994"/>
                  </a:moveTo>
                  <a:cubicBezTo>
                    <a:pt x="1423" y="1046"/>
                    <a:pt x="1419" y="1099"/>
                    <a:pt x="1416" y="1150"/>
                  </a:cubicBezTo>
                  <a:cubicBezTo>
                    <a:pt x="1650" y="1150"/>
                    <a:pt x="1650" y="1150"/>
                    <a:pt x="1650" y="1150"/>
                  </a:cubicBezTo>
                  <a:cubicBezTo>
                    <a:pt x="1653" y="1113"/>
                    <a:pt x="1656" y="1077"/>
                    <a:pt x="1656" y="1040"/>
                  </a:cubicBezTo>
                  <a:cubicBezTo>
                    <a:pt x="1659" y="1040"/>
                    <a:pt x="1659" y="1040"/>
                    <a:pt x="1659" y="1040"/>
                  </a:cubicBezTo>
                  <a:cubicBezTo>
                    <a:pt x="1711" y="1132"/>
                    <a:pt x="1798" y="1174"/>
                    <a:pt x="1900" y="1174"/>
                  </a:cubicBezTo>
                  <a:cubicBezTo>
                    <a:pt x="2129" y="1174"/>
                    <a:pt x="2237" y="960"/>
                    <a:pt x="2237" y="759"/>
                  </a:cubicBezTo>
                  <a:cubicBezTo>
                    <a:pt x="2237" y="548"/>
                    <a:pt x="2113" y="343"/>
                    <a:pt x="1870" y="343"/>
                  </a:cubicBezTo>
                  <a:cubicBezTo>
                    <a:pt x="1789" y="343"/>
                    <a:pt x="1704" y="392"/>
                    <a:pt x="1661" y="457"/>
                  </a:cubicBezTo>
                  <a:cubicBezTo>
                    <a:pt x="1658" y="457"/>
                    <a:pt x="1658" y="457"/>
                    <a:pt x="1658" y="457"/>
                  </a:cubicBezTo>
                  <a:cubicBezTo>
                    <a:pt x="1658" y="23"/>
                    <a:pt x="1658" y="23"/>
                    <a:pt x="1658" y="23"/>
                  </a:cubicBezTo>
                  <a:cubicBezTo>
                    <a:pt x="1423" y="23"/>
                    <a:pt x="1423" y="23"/>
                    <a:pt x="1423" y="23"/>
                  </a:cubicBezTo>
                  <a:cubicBezTo>
                    <a:pt x="1423" y="994"/>
                    <a:pt x="1423" y="994"/>
                    <a:pt x="1423" y="994"/>
                  </a:cubicBezTo>
                  <a:close/>
                </a:path>
              </a:pathLst>
            </a:custGeom>
            <a:solidFill>
              <a:srgbClr val="003A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Oval 10"/>
            <p:cNvSpPr>
              <a:spLocks noChangeArrowheads="1"/>
            </p:cNvSpPr>
            <p:nvPr userDrawn="1"/>
          </p:nvSpPr>
          <p:spPr bwMode="auto">
            <a:xfrm>
              <a:off x="11893550" y="3667125"/>
              <a:ext cx="66675" cy="666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Oval 11"/>
            <p:cNvSpPr>
              <a:spLocks noChangeArrowheads="1"/>
            </p:cNvSpPr>
            <p:nvPr userDrawn="1"/>
          </p:nvSpPr>
          <p:spPr bwMode="auto">
            <a:xfrm>
              <a:off x="11814175" y="3756025"/>
              <a:ext cx="55562" cy="5556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Oval 12"/>
            <p:cNvSpPr>
              <a:spLocks noChangeArrowheads="1"/>
            </p:cNvSpPr>
            <p:nvPr userDrawn="1"/>
          </p:nvSpPr>
          <p:spPr bwMode="auto">
            <a:xfrm>
              <a:off x="11814175" y="3673475"/>
              <a:ext cx="55562" cy="53975"/>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Oval 13"/>
            <p:cNvSpPr>
              <a:spLocks noChangeArrowheads="1"/>
            </p:cNvSpPr>
            <p:nvPr userDrawn="1"/>
          </p:nvSpPr>
          <p:spPr bwMode="auto">
            <a:xfrm>
              <a:off x="11744325" y="3746500"/>
              <a:ext cx="46037" cy="46038"/>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Oval 14"/>
            <p:cNvSpPr>
              <a:spLocks noChangeArrowheads="1"/>
            </p:cNvSpPr>
            <p:nvPr userDrawn="1"/>
          </p:nvSpPr>
          <p:spPr bwMode="auto">
            <a:xfrm>
              <a:off x="11744325" y="3678238"/>
              <a:ext cx="46037" cy="444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Oval 15"/>
            <p:cNvSpPr>
              <a:spLocks noChangeArrowheads="1"/>
            </p:cNvSpPr>
            <p:nvPr userDrawn="1"/>
          </p:nvSpPr>
          <p:spPr bwMode="auto">
            <a:xfrm>
              <a:off x="11684000" y="3740150"/>
              <a:ext cx="36512" cy="36513"/>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Oval 16"/>
            <p:cNvSpPr>
              <a:spLocks noChangeArrowheads="1"/>
            </p:cNvSpPr>
            <p:nvPr userDrawn="1"/>
          </p:nvSpPr>
          <p:spPr bwMode="auto">
            <a:xfrm>
              <a:off x="11684000" y="3681413"/>
              <a:ext cx="36512" cy="3810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Oval 17"/>
            <p:cNvSpPr>
              <a:spLocks noChangeArrowheads="1"/>
            </p:cNvSpPr>
            <p:nvPr userDrawn="1"/>
          </p:nvSpPr>
          <p:spPr bwMode="auto">
            <a:xfrm>
              <a:off x="11498263" y="3640138"/>
              <a:ext cx="30162"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Oval 18"/>
            <p:cNvSpPr>
              <a:spLocks noChangeArrowheads="1"/>
            </p:cNvSpPr>
            <p:nvPr userDrawn="1"/>
          </p:nvSpPr>
          <p:spPr bwMode="auto">
            <a:xfrm>
              <a:off x="11498263" y="3729038"/>
              <a:ext cx="30162"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Oval 19"/>
            <p:cNvSpPr>
              <a:spLocks noChangeArrowheads="1"/>
            </p:cNvSpPr>
            <p:nvPr userDrawn="1"/>
          </p:nvSpPr>
          <p:spPr bwMode="auto">
            <a:xfrm>
              <a:off x="11498263" y="3684588"/>
              <a:ext cx="30162"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Oval 20"/>
            <p:cNvSpPr>
              <a:spLocks noChangeArrowheads="1"/>
            </p:cNvSpPr>
            <p:nvPr userDrawn="1"/>
          </p:nvSpPr>
          <p:spPr bwMode="auto">
            <a:xfrm>
              <a:off x="11447463" y="3684588"/>
              <a:ext cx="31750" cy="31750"/>
            </a:xfrm>
            <a:prstGeom prst="ellipse">
              <a:avLst/>
            </a:prstGeom>
            <a:solidFill>
              <a:srgbClr val="A49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Oval 21"/>
            <p:cNvSpPr>
              <a:spLocks noChangeArrowheads="1"/>
            </p:cNvSpPr>
            <p:nvPr userDrawn="1"/>
          </p:nvSpPr>
          <p:spPr bwMode="auto">
            <a:xfrm>
              <a:off x="11447463" y="3640138"/>
              <a:ext cx="31750" cy="301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Oval 22"/>
            <p:cNvSpPr>
              <a:spLocks noChangeArrowheads="1"/>
            </p:cNvSpPr>
            <p:nvPr userDrawn="1"/>
          </p:nvSpPr>
          <p:spPr bwMode="auto">
            <a:xfrm>
              <a:off x="11447463" y="3729038"/>
              <a:ext cx="31750" cy="31750"/>
            </a:xfrm>
            <a:prstGeom prst="ellipse">
              <a:avLst/>
            </a:prstGeom>
            <a:solidFill>
              <a:srgbClr val="8177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3"/>
            <p:cNvSpPr>
              <a:spLocks noEditPoints="1"/>
            </p:cNvSpPr>
            <p:nvPr userDrawn="1"/>
          </p:nvSpPr>
          <p:spPr bwMode="auto">
            <a:xfrm>
              <a:off x="11409363" y="3362325"/>
              <a:ext cx="30162" cy="15875"/>
            </a:xfrm>
            <a:custGeom>
              <a:avLst/>
              <a:gdLst>
                <a:gd name="T0" fmla="*/ 5 w 19"/>
                <a:gd name="T1" fmla="*/ 10 h 10"/>
                <a:gd name="T2" fmla="*/ 5 w 19"/>
                <a:gd name="T3" fmla="*/ 1 h 10"/>
                <a:gd name="T4" fmla="*/ 8 w 19"/>
                <a:gd name="T5" fmla="*/ 1 h 10"/>
                <a:gd name="T6" fmla="*/ 8 w 19"/>
                <a:gd name="T7" fmla="*/ 0 h 10"/>
                <a:gd name="T8" fmla="*/ 0 w 19"/>
                <a:gd name="T9" fmla="*/ 0 h 10"/>
                <a:gd name="T10" fmla="*/ 0 w 19"/>
                <a:gd name="T11" fmla="*/ 1 h 10"/>
                <a:gd name="T12" fmla="*/ 4 w 19"/>
                <a:gd name="T13" fmla="*/ 1 h 10"/>
                <a:gd name="T14" fmla="*/ 4 w 19"/>
                <a:gd name="T15" fmla="*/ 10 h 10"/>
                <a:gd name="T16" fmla="*/ 5 w 19"/>
                <a:gd name="T17" fmla="*/ 10 h 10"/>
                <a:gd name="T18" fmla="*/ 5 w 19"/>
                <a:gd name="T19" fmla="*/ 10 h 10"/>
                <a:gd name="T20" fmla="*/ 9 w 19"/>
                <a:gd name="T21" fmla="*/ 10 h 10"/>
                <a:gd name="T22" fmla="*/ 11 w 19"/>
                <a:gd name="T23" fmla="*/ 10 h 10"/>
                <a:gd name="T24" fmla="*/ 11 w 19"/>
                <a:gd name="T25" fmla="*/ 1 h 10"/>
                <a:gd name="T26" fmla="*/ 14 w 19"/>
                <a:gd name="T27" fmla="*/ 10 h 10"/>
                <a:gd name="T28" fmla="*/ 15 w 19"/>
                <a:gd name="T29" fmla="*/ 10 h 10"/>
                <a:gd name="T30" fmla="*/ 18 w 19"/>
                <a:gd name="T31" fmla="*/ 1 h 10"/>
                <a:gd name="T32" fmla="*/ 18 w 19"/>
                <a:gd name="T33" fmla="*/ 10 h 10"/>
                <a:gd name="T34" fmla="*/ 19 w 19"/>
                <a:gd name="T35" fmla="*/ 10 h 10"/>
                <a:gd name="T36" fmla="*/ 19 w 19"/>
                <a:gd name="T37" fmla="*/ 0 h 10"/>
                <a:gd name="T38" fmla="*/ 17 w 19"/>
                <a:gd name="T39" fmla="*/ 0 h 10"/>
                <a:gd name="T40" fmla="*/ 15 w 19"/>
                <a:gd name="T41" fmla="*/ 8 h 10"/>
                <a:gd name="T42" fmla="*/ 12 w 19"/>
                <a:gd name="T43" fmla="*/ 0 h 10"/>
                <a:gd name="T44" fmla="*/ 9 w 19"/>
                <a:gd name="T45" fmla="*/ 0 h 10"/>
                <a:gd name="T46" fmla="*/ 9 w 19"/>
                <a:gd name="T47" fmla="*/ 10 h 10"/>
                <a:gd name="T48" fmla="*/ 9 w 19"/>
                <a:gd name="T4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10">
                  <a:moveTo>
                    <a:pt x="5" y="10"/>
                  </a:moveTo>
                  <a:lnTo>
                    <a:pt x="5" y="1"/>
                  </a:lnTo>
                  <a:lnTo>
                    <a:pt x="8" y="1"/>
                  </a:lnTo>
                  <a:lnTo>
                    <a:pt x="8" y="0"/>
                  </a:lnTo>
                  <a:lnTo>
                    <a:pt x="0" y="0"/>
                  </a:lnTo>
                  <a:lnTo>
                    <a:pt x="0" y="1"/>
                  </a:lnTo>
                  <a:lnTo>
                    <a:pt x="4" y="1"/>
                  </a:lnTo>
                  <a:lnTo>
                    <a:pt x="4" y="10"/>
                  </a:lnTo>
                  <a:lnTo>
                    <a:pt x="5" y="10"/>
                  </a:lnTo>
                  <a:lnTo>
                    <a:pt x="5" y="10"/>
                  </a:lnTo>
                  <a:close/>
                  <a:moveTo>
                    <a:pt x="9" y="10"/>
                  </a:moveTo>
                  <a:lnTo>
                    <a:pt x="11" y="10"/>
                  </a:lnTo>
                  <a:lnTo>
                    <a:pt x="11" y="1"/>
                  </a:lnTo>
                  <a:lnTo>
                    <a:pt x="14" y="10"/>
                  </a:lnTo>
                  <a:lnTo>
                    <a:pt x="15" y="10"/>
                  </a:lnTo>
                  <a:lnTo>
                    <a:pt x="18" y="1"/>
                  </a:lnTo>
                  <a:lnTo>
                    <a:pt x="18" y="10"/>
                  </a:lnTo>
                  <a:lnTo>
                    <a:pt x="19" y="10"/>
                  </a:lnTo>
                  <a:lnTo>
                    <a:pt x="19" y="0"/>
                  </a:lnTo>
                  <a:lnTo>
                    <a:pt x="17" y="0"/>
                  </a:lnTo>
                  <a:lnTo>
                    <a:pt x="15" y="8"/>
                  </a:lnTo>
                  <a:lnTo>
                    <a:pt x="12" y="0"/>
                  </a:lnTo>
                  <a:lnTo>
                    <a:pt x="9" y="0"/>
                  </a:lnTo>
                  <a:lnTo>
                    <a:pt x="9" y="10"/>
                  </a:lnTo>
                  <a:lnTo>
                    <a:pt x="9" y="10"/>
                  </a:lnTo>
                  <a:close/>
                </a:path>
              </a:pathLst>
            </a:custGeom>
            <a:solidFill>
              <a:srgbClr val="7170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Oval 24"/>
            <p:cNvSpPr>
              <a:spLocks noChangeArrowheads="1"/>
            </p:cNvSpPr>
            <p:nvPr userDrawn="1"/>
          </p:nvSpPr>
          <p:spPr bwMode="auto">
            <a:xfrm>
              <a:off x="11814175" y="3590925"/>
              <a:ext cx="55562" cy="55563"/>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Oval 25"/>
            <p:cNvSpPr>
              <a:spLocks noChangeArrowheads="1"/>
            </p:cNvSpPr>
            <p:nvPr userDrawn="1"/>
          </p:nvSpPr>
          <p:spPr bwMode="auto">
            <a:xfrm>
              <a:off x="11744325" y="3608388"/>
              <a:ext cx="46037" cy="46038"/>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Oval 26"/>
            <p:cNvSpPr>
              <a:spLocks noChangeArrowheads="1"/>
            </p:cNvSpPr>
            <p:nvPr userDrawn="1"/>
          </p:nvSpPr>
          <p:spPr bwMode="auto">
            <a:xfrm>
              <a:off x="11684000" y="3624263"/>
              <a:ext cx="36512" cy="38100"/>
            </a:xfrm>
            <a:prstGeom prst="ellipse">
              <a:avLst/>
            </a:prstGeom>
            <a:solidFill>
              <a:srgbClr val="CE701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09924698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spTree>
    <p:extLst>
      <p:ext uri="{BB962C8B-B14F-4D97-AF65-F5344CB8AC3E}">
        <p14:creationId xmlns:p14="http://schemas.microsoft.com/office/powerpoint/2010/main" val="138553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98204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idebar 1">
    <p:spTree>
      <p:nvGrpSpPr>
        <p:cNvPr id="1" name=""/>
        <p:cNvGrpSpPr/>
        <p:nvPr/>
      </p:nvGrpSpPr>
      <p:grpSpPr>
        <a:xfrm>
          <a:off x="0" y="0"/>
          <a:ext cx="0" cy="0"/>
          <a:chOff x="0" y="0"/>
          <a:chExt cx="0" cy="0"/>
        </a:xfrm>
      </p:grpSpPr>
      <p:sp>
        <p:nvSpPr>
          <p:cNvPr id="3" name="Rectangle 2"/>
          <p:cNvSpPr/>
          <p:nvPr userDrawn="1"/>
        </p:nvSpPr>
        <p:spPr>
          <a:xfrm>
            <a:off x="9042400" y="0"/>
            <a:ext cx="31496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6" name="Title 1"/>
          <p:cNvSpPr>
            <a:spLocks noGrp="1"/>
          </p:cNvSpPr>
          <p:nvPr>
            <p:ph type="title"/>
          </p:nvPr>
        </p:nvSpPr>
        <p:spPr>
          <a:xfrm>
            <a:off x="508000" y="304801"/>
            <a:ext cx="8128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508000" y="1256803"/>
            <a:ext cx="8128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9245600" y="1638301"/>
            <a:ext cx="27432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9245600" y="927100"/>
            <a:ext cx="27432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104120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pact Headline 1">
    <p:spTree>
      <p:nvGrpSpPr>
        <p:cNvPr id="1" name=""/>
        <p:cNvGrpSpPr/>
        <p:nvPr/>
      </p:nvGrpSpPr>
      <p:grpSpPr>
        <a:xfrm>
          <a:off x="0" y="0"/>
          <a:ext cx="0" cy="0"/>
          <a:chOff x="0" y="0"/>
          <a:chExt cx="0" cy="0"/>
        </a:xfrm>
      </p:grpSpPr>
      <p:sp>
        <p:nvSpPr>
          <p:cNvPr id="8" name="Rectangle 7"/>
          <p:cNvSpPr/>
          <p:nvPr userDrawn="1"/>
        </p:nvSpPr>
        <p:spPr>
          <a:xfrm>
            <a:off x="4673600" y="0"/>
            <a:ext cx="75184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4200">
              <a:solidFill>
                <a:prstClr val="white"/>
              </a:solidFill>
              <a:latin typeface="Arial" panose="020B0604020202020204" pitchFamily="34" charset="0"/>
              <a:sym typeface="Gill Sans" pitchFamily="-109" charset="0"/>
            </a:endParaRPr>
          </a:p>
        </p:txBody>
      </p:sp>
      <p:sp>
        <p:nvSpPr>
          <p:cNvPr id="2" name="Title 1"/>
          <p:cNvSpPr>
            <a:spLocks noGrp="1"/>
          </p:cNvSpPr>
          <p:nvPr>
            <p:ph type="title"/>
          </p:nvPr>
        </p:nvSpPr>
        <p:spPr>
          <a:xfrm>
            <a:off x="508002" y="1193800"/>
            <a:ext cx="38607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5080000" y="1193801"/>
            <a:ext cx="68072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508000" y="6339418"/>
            <a:ext cx="28448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fontAlgn="base">
              <a:spcBef>
                <a:spcPct val="0"/>
              </a:spcBef>
              <a:spcAft>
                <a:spcPct val="0"/>
              </a:spcAft>
            </a:pPr>
            <a:fld id="{A839EEC8-8AC5-E349-94CD-0321B7AA8B1D}" type="slidenum">
              <a:rPr lang="en-US" smtClean="0">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rPr>
              <a:pPr defTabSz="914400" fontAlgn="base">
                <a:spcBef>
                  <a:spcPct val="0"/>
                </a:spcBef>
                <a:spcAft>
                  <a:spcPct val="0"/>
                </a:spcAft>
              </a:pPr>
              <a:t>‹#›</a:t>
            </a:fld>
            <a:endParaRPr lang="en-US">
              <a:solidFill>
                <a:srgbClr val="005677">
                  <a:tint val="75000"/>
                </a:srgbClr>
              </a:solidFill>
              <a:latin typeface="Gill Sans" pitchFamily="-109" charset="0"/>
              <a:ea typeface="ヒラギノ角ゴ ProN W3" pitchFamily="-109" charset="-128"/>
              <a:cs typeface="ヒラギノ角ゴ ProN W3" pitchFamily="-109" charset="-128"/>
              <a:sym typeface="Gill Sans" pitchFamily="-109"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3482" y="6276036"/>
            <a:ext cx="1459449" cy="350849"/>
          </a:xfrm>
          <a:prstGeom prst="rect">
            <a:avLst/>
          </a:prstGeom>
        </p:spPr>
      </p:pic>
    </p:spTree>
    <p:extLst>
      <p:ext uri="{BB962C8B-B14F-4D97-AF65-F5344CB8AC3E}">
        <p14:creationId xmlns:p14="http://schemas.microsoft.com/office/powerpoint/2010/main" val="6263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w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4"/>
            </p:custDataLst>
            <p:extLst>
              <p:ext uri="{D42A27DB-BD31-4B8C-83A1-F6EECF244321}">
                <p14:modId xmlns:p14="http://schemas.microsoft.com/office/powerpoint/2010/main" val="36234116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26" name="think-cell Slide" r:id="rId15" imgW="216" imgH="216" progId="TCLayout.ActiveDocument.1">
                  <p:embed/>
                </p:oleObj>
              </mc:Choice>
              <mc:Fallback>
                <p:oleObj name="think-cell Slide" r:id="rId15" imgW="216" imgH="216" progId="TCLayout.ActiveDocument.1">
                  <p:embed/>
                  <p:pic>
                    <p:nvPicPr>
                      <p:cNvPr id="4" name="Object 3" hidden="1"/>
                      <p:cNvPicPr/>
                      <p:nvPr/>
                    </p:nvPicPr>
                    <p:blipFill>
                      <a:blip r:embed="rId16"/>
                      <a:stretch>
                        <a:fillRect/>
                      </a:stretch>
                    </p:blipFill>
                    <p:spPr>
                      <a:xfrm>
                        <a:off x="2118" y="1589"/>
                        <a:ext cx="2116" cy="1587"/>
                      </a:xfrm>
                      <a:prstGeom prst="rect">
                        <a:avLst/>
                      </a:prstGeom>
                    </p:spPr>
                  </p:pic>
                </p:oleObj>
              </mc:Fallback>
            </mc:AlternateContent>
          </a:graphicData>
        </a:graphic>
      </p:graphicFrame>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363482" y="6276035"/>
            <a:ext cx="1459449" cy="350850"/>
          </a:xfrm>
          <a:prstGeom prst="rect">
            <a:avLst/>
          </a:prstGeom>
        </p:spPr>
      </p:pic>
      <p:sp>
        <p:nvSpPr>
          <p:cNvPr id="2" name="Title Placeholder 1"/>
          <p:cNvSpPr>
            <a:spLocks noGrp="1"/>
          </p:cNvSpPr>
          <p:nvPr>
            <p:ph type="title"/>
          </p:nvPr>
        </p:nvSpPr>
        <p:spPr>
          <a:xfrm>
            <a:off x="508000" y="304801"/>
            <a:ext cx="112776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508000" y="1256802"/>
            <a:ext cx="112776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03852952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7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609570"/>
            <a:fld id="{21EB7C6F-16A2-6F4F-A111-0F039AE0E4BF}" type="datetimeFigureOut">
              <a:rPr lang="en-US" smtClean="0">
                <a:solidFill>
                  <a:prstClr val="black">
                    <a:tint val="75000"/>
                  </a:prstClr>
                </a:solidFill>
              </a:rPr>
              <a:pPr defTabSz="609570"/>
              <a:t>6/10/21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60957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609570"/>
            <a:fld id="{F4F5460B-4C2C-B347-BDAF-84D9C632F765}" type="slidenum">
              <a:rPr lang="en-US" smtClean="0">
                <a:solidFill>
                  <a:prstClr val="black">
                    <a:tint val="75000"/>
                  </a:prstClr>
                </a:solidFill>
              </a:rPr>
              <a:pPr defTabSz="609570"/>
              <a:t>‹#›</a:t>
            </a:fld>
            <a:endParaRPr lang="en-US">
              <a:solidFill>
                <a:prstClr val="black">
                  <a:tint val="75000"/>
                </a:prstClr>
              </a:solidFill>
            </a:endParaRPr>
          </a:p>
        </p:txBody>
      </p:sp>
    </p:spTree>
    <p:extLst>
      <p:ext uri="{BB962C8B-B14F-4D97-AF65-F5344CB8AC3E}">
        <p14:creationId xmlns:p14="http://schemas.microsoft.com/office/powerpoint/2010/main" val="548875765"/>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93" r:id="rId34"/>
    <p:sldLayoutId id="2147483795" r:id="rId35"/>
    <p:sldLayoutId id="2147483796" r:id="rId36"/>
    <p:sldLayoutId id="2147483799" r:id="rId37"/>
    <p:sldLayoutId id="2147483801" r:id="rId38"/>
    <p:sldLayoutId id="2147483803" r:id="rId39"/>
    <p:sldLayoutId id="2147483804" r:id="rId40"/>
    <p:sldLayoutId id="2147483806" r:id="rId41"/>
    <p:sldLayoutId id="2147484038" r:id="rId42"/>
    <p:sldLayoutId id="2147483872" r:id="rId43"/>
    <p:sldLayoutId id="2147484039" r:id="rId44"/>
    <p:sldLayoutId id="2147484040" r:id="rId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github.com/kpshek/cds-hooks-presentation" TargetMode="Externa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0.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1.pn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cds-hooks.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5.png"/><Relationship Id="rId21" Type="http://schemas.openxmlformats.org/officeDocument/2006/relationships/image" Target="../media/image60.png"/><Relationship Id="rId34" Type="http://schemas.openxmlformats.org/officeDocument/2006/relationships/image" Target="../media/image72.png"/><Relationship Id="rId42" Type="http://schemas.openxmlformats.org/officeDocument/2006/relationships/image" Target="../media/image77.png"/><Relationship Id="rId47" Type="http://schemas.openxmlformats.org/officeDocument/2006/relationships/image" Target="../media/image82.png"/><Relationship Id="rId50" Type="http://schemas.openxmlformats.org/officeDocument/2006/relationships/image" Target="../media/image85.png"/><Relationship Id="rId55" Type="http://schemas.openxmlformats.org/officeDocument/2006/relationships/image" Target="../media/image90.png"/><Relationship Id="rId63" Type="http://schemas.openxmlformats.org/officeDocument/2006/relationships/image" Target="../media/image98.png"/><Relationship Id="rId7" Type="http://schemas.openxmlformats.org/officeDocument/2006/relationships/image" Target="../media/image46.gif"/><Relationship Id="rId2" Type="http://schemas.openxmlformats.org/officeDocument/2006/relationships/notesSlide" Target="../notesSlides/notesSlide24.xml"/><Relationship Id="rId16" Type="http://schemas.openxmlformats.org/officeDocument/2006/relationships/image" Target="../media/image55.png"/><Relationship Id="rId29" Type="http://schemas.openxmlformats.org/officeDocument/2006/relationships/image" Target="../media/image67.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0.png"/><Relationship Id="rId37" Type="http://schemas.openxmlformats.org/officeDocument/2006/relationships/image" Target="../media/image43.png"/><Relationship Id="rId40" Type="http://schemas.openxmlformats.org/officeDocument/2006/relationships/image" Target="../media/image76.png"/><Relationship Id="rId45" Type="http://schemas.openxmlformats.org/officeDocument/2006/relationships/image" Target="../media/image80.png"/><Relationship Id="rId53" Type="http://schemas.openxmlformats.org/officeDocument/2006/relationships/image" Target="../media/image88.png"/><Relationship Id="rId58" Type="http://schemas.openxmlformats.org/officeDocument/2006/relationships/image" Target="../media/image93.png"/><Relationship Id="rId5" Type="http://schemas.openxmlformats.org/officeDocument/2006/relationships/image" Target="../media/image39.png"/><Relationship Id="rId61" Type="http://schemas.openxmlformats.org/officeDocument/2006/relationships/image" Target="../media/image96.png"/><Relationship Id="rId19" Type="http://schemas.openxmlformats.org/officeDocument/2006/relationships/image" Target="../media/image5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41.png"/><Relationship Id="rId30" Type="http://schemas.openxmlformats.org/officeDocument/2006/relationships/image" Target="../media/image68.png"/><Relationship Id="rId35" Type="http://schemas.openxmlformats.org/officeDocument/2006/relationships/image" Target="../media/image42.png"/><Relationship Id="rId43" Type="http://schemas.openxmlformats.org/officeDocument/2006/relationships/image" Target="../media/image78.png"/><Relationship Id="rId48" Type="http://schemas.openxmlformats.org/officeDocument/2006/relationships/image" Target="../media/image83.png"/><Relationship Id="rId56" Type="http://schemas.openxmlformats.org/officeDocument/2006/relationships/image" Target="../media/image91.png"/><Relationship Id="rId64" Type="http://schemas.openxmlformats.org/officeDocument/2006/relationships/image" Target="../media/image99.png"/><Relationship Id="rId8" Type="http://schemas.openxmlformats.org/officeDocument/2006/relationships/image" Target="../media/image47.png"/><Relationship Id="rId51" Type="http://schemas.openxmlformats.org/officeDocument/2006/relationships/image" Target="../media/image86.png"/><Relationship Id="rId3" Type="http://schemas.openxmlformats.org/officeDocument/2006/relationships/image" Target="../media/image45.jp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jpg"/><Relationship Id="rId33" Type="http://schemas.openxmlformats.org/officeDocument/2006/relationships/image" Target="../media/image71.png"/><Relationship Id="rId38" Type="http://schemas.openxmlformats.org/officeDocument/2006/relationships/image" Target="../media/image74.png"/><Relationship Id="rId46" Type="http://schemas.openxmlformats.org/officeDocument/2006/relationships/image" Target="../media/image81.png"/><Relationship Id="rId59" Type="http://schemas.openxmlformats.org/officeDocument/2006/relationships/image" Target="../media/image94.png"/><Relationship Id="rId20" Type="http://schemas.openxmlformats.org/officeDocument/2006/relationships/image" Target="../media/image59.png"/><Relationship Id="rId41" Type="http://schemas.openxmlformats.org/officeDocument/2006/relationships/image" Target="../media/image44.png"/><Relationship Id="rId54" Type="http://schemas.openxmlformats.org/officeDocument/2006/relationships/image" Target="../media/image89.png"/><Relationship Id="rId6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image" Target="../media/image40.gif"/><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6.png"/><Relationship Id="rId36" Type="http://schemas.openxmlformats.org/officeDocument/2006/relationships/image" Target="../media/image73.png"/><Relationship Id="rId49" Type="http://schemas.openxmlformats.org/officeDocument/2006/relationships/image" Target="../media/image84.png"/><Relationship Id="rId57" Type="http://schemas.openxmlformats.org/officeDocument/2006/relationships/image" Target="../media/image92.png"/><Relationship Id="rId10" Type="http://schemas.openxmlformats.org/officeDocument/2006/relationships/image" Target="../media/image49.png"/><Relationship Id="rId31" Type="http://schemas.openxmlformats.org/officeDocument/2006/relationships/image" Target="../media/image69.png"/><Relationship Id="rId44" Type="http://schemas.openxmlformats.org/officeDocument/2006/relationships/image" Target="../media/image79.png"/><Relationship Id="rId52" Type="http://schemas.openxmlformats.org/officeDocument/2006/relationships/image" Target="../media/image87.png"/><Relationship Id="rId60" Type="http://schemas.openxmlformats.org/officeDocument/2006/relationships/image" Target="../media/image95.png"/><Relationship Id="rId4" Type="http://schemas.openxmlformats.org/officeDocument/2006/relationships/image" Target="../media/image38.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3.xml"/><Relationship Id="rId5" Type="http://schemas.openxmlformats.org/officeDocument/2006/relationships/image" Target="../media/image101.tiff"/><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26.xml"/><Relationship Id="rId1" Type="http://schemas.openxmlformats.org/officeDocument/2006/relationships/slideLayout" Target="../slideLayouts/slideLayout53.xml"/><Relationship Id="rId5" Type="http://schemas.openxmlformats.org/officeDocument/2006/relationships/image" Target="../media/image103.png"/><Relationship Id="rId4" Type="http://schemas.openxmlformats.org/officeDocument/2006/relationships/hyperlink" Target="https://cds-hooks.hl7.or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27.xml"/><Relationship Id="rId1" Type="http://schemas.openxmlformats.org/officeDocument/2006/relationships/slideLayout" Target="../slideLayouts/slideLayout53.xml"/><Relationship Id="rId5" Type="http://schemas.openxmlformats.org/officeDocument/2006/relationships/image" Target="../media/image106.tiff"/><Relationship Id="rId4" Type="http://schemas.openxmlformats.org/officeDocument/2006/relationships/image" Target="../media/image105.tiff"/></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12.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cds-hooks" TargetMode="External"/><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53.xml"/><Relationship Id="rId6" Type="http://schemas.openxmlformats.org/officeDocument/2006/relationships/hyperlink" Target="https://sandbox.cds-hooks.org/" TargetMode="External"/><Relationship Id="rId5" Type="http://schemas.openxmlformats.org/officeDocument/2006/relationships/image" Target="../media/image109.png"/><Relationship Id="rId4" Type="http://schemas.openxmlformats.org/officeDocument/2006/relationships/hyperlink" Target="https://cds-hooks.org/" TargetMode="External"/><Relationship Id="rId9" Type="http://schemas.openxmlformats.org/officeDocument/2006/relationships/hyperlink" Target="https://cds-hooks.hl7.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3.xml"/><Relationship Id="rId1" Type="http://schemas.openxmlformats.org/officeDocument/2006/relationships/slideLayout" Target="../slideLayouts/slideLayout55.xml"/><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Layout" Target="../slideLayouts/slideLayout1.xml"/><Relationship Id="rId7" Type="http://schemas.openxmlformats.org/officeDocument/2006/relationships/image" Target="../media/image4.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15.png"/><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tiff"/><Relationship Id="rId1" Type="http://schemas.openxmlformats.org/officeDocument/2006/relationships/slideLayout" Target="../slideLayouts/slideLayout18.xml"/><Relationship Id="rId4" Type="http://schemas.openxmlformats.org/officeDocument/2006/relationships/image" Target="../media/image120.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129.emf"/><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101646"/>
          </a:xfrm>
        </p:spPr>
        <p:txBody>
          <a:bodyPr>
            <a:normAutofit/>
          </a:bodyPr>
          <a:lstStyle/>
          <a:p>
            <a:r>
              <a:rPr lang="en-US" dirty="0"/>
              <a:t>Remote Decision Support with</a:t>
            </a:r>
            <a:br>
              <a:rPr lang="en-US" dirty="0"/>
            </a:br>
            <a:endParaRPr lang="en-US" dirty="0"/>
          </a:p>
        </p:txBody>
      </p:sp>
      <p:sp>
        <p:nvSpPr>
          <p:cNvPr id="4" name="Subtitle 3"/>
          <p:cNvSpPr>
            <a:spLocks noGrp="1"/>
          </p:cNvSpPr>
          <p:nvPr>
            <p:ph type="subTitle" idx="1"/>
          </p:nvPr>
        </p:nvSpPr>
        <p:spPr>
          <a:xfrm>
            <a:off x="1524000" y="4846861"/>
            <a:ext cx="9144000" cy="1655762"/>
          </a:xfrm>
        </p:spPr>
        <p:txBody>
          <a:bodyPr/>
          <a:lstStyle/>
          <a:p>
            <a:r>
              <a:rPr lang="en-US" dirty="0"/>
              <a:t>Dennis Patterson, </a:t>
            </a:r>
            <a:r>
              <a:rPr lang="en-US" i="1" dirty="0"/>
              <a:t>Cerner</a:t>
            </a:r>
            <a:br>
              <a:rPr lang="en-US" dirty="0"/>
            </a:br>
            <a:fld id="{5158DD8D-DBD1-9D42-8929-96CF2768AAB1}" type="datetime4">
              <a:rPr lang="en-US" smtClean="0"/>
              <a:t>June 10, 2021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21" y="3388462"/>
            <a:ext cx="6821557" cy="835547"/>
          </a:xfrm>
          <a:prstGeom prst="rect">
            <a:avLst/>
          </a:prstGeom>
        </p:spPr>
      </p:pic>
      <p:pic>
        <p:nvPicPr>
          <p:cNvPr id="6" name="Picture 5">
            <a:extLst>
              <a:ext uri="{FF2B5EF4-FFF2-40B4-BE49-F238E27FC236}">
                <a16:creationId xmlns:a16="http://schemas.microsoft.com/office/drawing/2014/main" id="{59556F45-015C-2140-9DA6-6525AB7FF3FC}"/>
              </a:ext>
            </a:extLst>
          </p:cNvPr>
          <p:cNvPicPr>
            <a:picLocks noChangeAspect="1"/>
          </p:cNvPicPr>
          <p:nvPr/>
        </p:nvPicPr>
        <p:blipFill>
          <a:blip r:embed="rId4"/>
          <a:stretch>
            <a:fillRect/>
          </a:stretch>
        </p:blipFill>
        <p:spPr>
          <a:xfrm>
            <a:off x="203200" y="6407373"/>
            <a:ext cx="558800" cy="190500"/>
          </a:xfrm>
          <a:prstGeom prst="rect">
            <a:avLst/>
          </a:prstGeom>
        </p:spPr>
      </p:pic>
      <p:sp>
        <p:nvSpPr>
          <p:cNvPr id="3" name="TextBox 2">
            <a:extLst>
              <a:ext uri="{FF2B5EF4-FFF2-40B4-BE49-F238E27FC236}">
                <a16:creationId xmlns:a16="http://schemas.microsoft.com/office/drawing/2014/main" id="{99437A6C-7582-5E43-92CA-BC43E16A39FA}"/>
              </a:ext>
            </a:extLst>
          </p:cNvPr>
          <p:cNvSpPr txBox="1"/>
          <p:nvPr/>
        </p:nvSpPr>
        <p:spPr>
          <a:xfrm>
            <a:off x="762000" y="6276282"/>
            <a:ext cx="7885610" cy="523220"/>
          </a:xfrm>
          <a:prstGeom prst="rect">
            <a:avLst/>
          </a:prstGeom>
          <a:noFill/>
        </p:spPr>
        <p:txBody>
          <a:bodyPr wrap="square" rtlCol="0">
            <a:spAutoFit/>
          </a:bodyPr>
          <a:lstStyle/>
          <a:p>
            <a:r>
              <a:rPr lang="en-US" sz="1400" dirty="0"/>
              <a:t>This presentation is licensed under the Creative Commons Attribution-</a:t>
            </a:r>
            <a:r>
              <a:rPr lang="en-US" sz="1400" dirty="0" err="1"/>
              <a:t>ShareAlike</a:t>
            </a:r>
            <a:r>
              <a:rPr lang="en-US" sz="1400" dirty="0"/>
              <a:t> 4.0 International License</a:t>
            </a:r>
          </a:p>
          <a:p>
            <a:r>
              <a:rPr lang="en-US" sz="1400" dirty="0"/>
              <a:t>Forked and modified from </a:t>
            </a:r>
            <a:r>
              <a:rPr lang="en-US" sz="1400" dirty="0">
                <a:hlinkClick r:id="rId5"/>
              </a:rPr>
              <a:t>https://github.com/kpshek/cds-hooks-presentation</a:t>
            </a:r>
            <a:endParaRPr lang="en-US" sz="1400" dirty="0"/>
          </a:p>
        </p:txBody>
      </p:sp>
    </p:spTree>
    <p:extLst>
      <p:ext uri="{BB962C8B-B14F-4D97-AF65-F5344CB8AC3E}">
        <p14:creationId xmlns:p14="http://schemas.microsoft.com/office/powerpoint/2010/main" val="88910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42F530-D4AE-334B-9C3E-62E0C8053AB8}"/>
              </a:ext>
            </a:extLst>
          </p:cNvPr>
          <p:cNvGrpSpPr/>
          <p:nvPr/>
        </p:nvGrpSpPr>
        <p:grpSpPr>
          <a:xfrm>
            <a:off x="383375" y="310547"/>
            <a:ext cx="11449201" cy="6332900"/>
            <a:chOff x="383375" y="310547"/>
            <a:chExt cx="11449201" cy="633290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73830" y="148068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354042" y="877558"/>
              <a:ext cx="2979079" cy="584775"/>
            </a:xfrm>
            <a:prstGeom prst="rect">
              <a:avLst/>
            </a:prstGeom>
            <a:noFill/>
          </p:spPr>
          <p:txBody>
            <a:bodyPr wrap="square" rtlCol="0">
              <a:spAutoFit/>
            </a:bodyPr>
            <a:lstStyle/>
            <a:p>
              <a:pPr algn="ctr"/>
              <a:r>
                <a:rPr lang="en-US" sz="1600" dirty="0"/>
                <a:t>Client triggers a </a:t>
              </a:r>
              <a:r>
                <a:rPr lang="en-US" sz="1600" b="1" dirty="0"/>
                <a:t>CDS hook</a:t>
              </a:r>
              <a:r>
                <a:rPr lang="en-US" sz="1600" dirty="0"/>
                <a:t> and invokes a remote service</a:t>
              </a:r>
              <a:endParaRPr lang="en-US" sz="16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830997"/>
            </a:xfrm>
            <a:prstGeom prst="rect">
              <a:avLst/>
            </a:prstGeom>
            <a:noFill/>
          </p:spPr>
          <p:txBody>
            <a:bodyPr wrap="square" rtlCol="0">
              <a:spAutoFit/>
            </a:bodyPr>
            <a:lstStyle/>
            <a:p>
              <a:r>
                <a:rPr lang="en-US" sz="1600" b="1" dirty="0"/>
                <a:t>CDS Service </a:t>
              </a:r>
              <a:r>
                <a:rPr lang="en-US" sz="1600" dirty="0"/>
                <a:t>executes</a:t>
              </a:r>
              <a:br>
                <a:rPr lang="en-US" sz="1600" dirty="0"/>
              </a:br>
              <a:r>
                <a:rPr lang="en-US" sz="1600" dirty="0"/>
                <a:t>its own rules, leveraging FHIR data as needed</a:t>
              </a:r>
              <a:endParaRPr lang="en-US" sz="16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29751" y="4161738"/>
              <a:ext cx="3396400" cy="584775"/>
            </a:xfrm>
            <a:prstGeom prst="rect">
              <a:avLst/>
            </a:prstGeom>
            <a:noFill/>
          </p:spPr>
          <p:txBody>
            <a:bodyPr wrap="square" rtlCol="0">
              <a:spAutoFit/>
            </a:bodyPr>
            <a:lstStyle/>
            <a:p>
              <a:pPr algn="ctr"/>
              <a:r>
                <a:rPr lang="en-US" sz="1600" dirty="0"/>
                <a:t>Returns </a:t>
              </a:r>
              <a:r>
                <a:rPr lang="en-US" sz="1600" b="1" dirty="0"/>
                <a:t>CDS cards</a:t>
              </a:r>
            </a:p>
            <a:p>
              <a:pPr algn="ctr"/>
              <a:r>
                <a:rPr lang="en-US" sz="1600" dirty="0"/>
                <a:t>(rendered and displayed by Client)</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$45 per month</a:t>
              </a:r>
              <a:br>
                <a:rPr lang="en-US" sz="1800" dirty="0"/>
              </a:br>
              <a:r>
                <a:rPr lang="en-US" sz="1800" dirty="0"/>
                <a:t>(patient pays $7)</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Try HCTZ as first-line</a:t>
              </a:r>
            </a:p>
            <a:p>
              <a:pPr algn="ctr"/>
              <a:r>
                <a:rPr lang="en-US" sz="1400" dirty="0"/>
                <a:t>due to patient age (71)</a:t>
              </a:r>
            </a:p>
          </p:txBody>
        </p:sp>
        <p:sp>
          <p:nvSpPr>
            <p:cNvPr id="49" name="Rounded Rectangle 48"/>
            <p:cNvSpPr/>
            <p:nvPr/>
          </p:nvSpPr>
          <p:spPr>
            <a:xfrm>
              <a:off x="548929" y="5037169"/>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grpSp>
    </p:spTree>
    <p:extLst>
      <p:ext uri="{BB962C8B-B14F-4D97-AF65-F5344CB8AC3E}">
        <p14:creationId xmlns:p14="http://schemas.microsoft.com/office/powerpoint/2010/main" val="379051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t>POST https://example.com/cds-services/example-service</a:t>
              </a:r>
            </a:p>
          </p:txBody>
        </p:sp>
      </p:grpSp>
      <p:sp>
        <p:nvSpPr>
          <p:cNvPr id="25" name="TextBox 24"/>
          <p:cNvSpPr txBox="1"/>
          <p:nvPr/>
        </p:nvSpPr>
        <p:spPr>
          <a:xfrm>
            <a:off x="3375146" y="294329"/>
            <a:ext cx="1274127" cy="415494"/>
          </a:xfrm>
          <a:prstGeom prst="rect">
            <a:avLst/>
          </a:prstGeom>
          <a:noFill/>
        </p:spPr>
        <p:txBody>
          <a:bodyPr wrap="square" lIns="121917" tIns="60958" rIns="121917" bIns="60958" rtlCol="0">
            <a:spAutoFit/>
          </a:bodyPr>
          <a:lstStyle/>
          <a:p>
            <a:r>
              <a:rPr lang="en-US" dirty="0"/>
              <a:t>CDS Client</a:t>
            </a:r>
          </a:p>
        </p:txBody>
      </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sp>
        <p:nvSpPr>
          <p:cNvPr id="14" name="Rectangle 13"/>
          <p:cNvSpPr/>
          <p:nvPr/>
        </p:nvSpPr>
        <p:spPr>
          <a:xfrm>
            <a:off x="436308" y="2511973"/>
            <a:ext cx="11755692" cy="4431978"/>
          </a:xfrm>
          <a:prstGeom prst="rect">
            <a:avLst/>
          </a:prstGeom>
        </p:spPr>
        <p:txBody>
          <a:bodyPr wrap="square" lIns="121917" tIns="60958" rIns="121917" bIns="60958">
            <a:spAutoFit/>
          </a:bodyPr>
          <a:lstStyle/>
          <a:p>
            <a:r>
              <a:rPr lang="en-US" sz="2800" b="1" dirty="0">
                <a:latin typeface="Courier New"/>
                <a:cs typeface="Courier New"/>
              </a:rPr>
              <a:t>{</a:t>
            </a:r>
          </a:p>
          <a:p>
            <a:r>
              <a:rPr lang="en-US" sz="2800" b="1" dirty="0">
                <a:solidFill>
                  <a:srgbClr val="3366FF"/>
                </a:solidFill>
                <a:latin typeface="Courier New"/>
                <a:cs typeface="Courier New"/>
              </a:rPr>
              <a:t>  "hook"</a:t>
            </a:r>
            <a:r>
              <a:rPr lang="en-US" sz="2800" b="1" dirty="0">
                <a:latin typeface="Courier New"/>
                <a:cs typeface="Courier New"/>
              </a:rPr>
              <a:t>: </a:t>
            </a:r>
            <a:r>
              <a:rPr lang="en-US" sz="2800" b="1" dirty="0">
                <a:solidFill>
                  <a:srgbClr val="008000"/>
                </a:solidFill>
                <a:latin typeface="Courier New"/>
                <a:cs typeface="Courier New"/>
              </a:rPr>
              <a:t>"patient-view"</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a:t>
            </a:r>
            <a:r>
              <a:rPr lang="en-US" sz="2800" b="1" dirty="0" err="1">
                <a:solidFill>
                  <a:srgbClr val="3366FF"/>
                </a:solidFill>
                <a:latin typeface="Courier New"/>
                <a:cs typeface="Courier New"/>
              </a:rPr>
              <a:t>hookInstance</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"b708b3036ac9-a3c4-46d5-819c"</a:t>
            </a:r>
            <a:r>
              <a:rPr lang="en-US" sz="2800" b="1" dirty="0">
                <a:latin typeface="Courier New"/>
                <a:cs typeface="Courier New"/>
              </a:rPr>
              <a:t>,</a:t>
            </a:r>
            <a:endParaRPr lang="en-US" sz="2800" b="1" dirty="0">
              <a:solidFill>
                <a:srgbClr val="3366FF"/>
              </a:solidFill>
              <a:latin typeface="Courier New"/>
              <a:cs typeface="Courier New"/>
            </a:endParaRPr>
          </a:p>
          <a:p>
            <a:r>
              <a:rPr lang="en-US" sz="2800" b="1" dirty="0">
                <a:solidFill>
                  <a:srgbClr val="3366FF"/>
                </a:solidFill>
                <a:latin typeface="Courier New"/>
                <a:cs typeface="Courier New"/>
              </a:rPr>
              <a:t>  "fhirServer"</a:t>
            </a:r>
            <a:r>
              <a:rPr lang="en-US" sz="2800" b="1" dirty="0">
                <a:latin typeface="Courier New"/>
                <a:cs typeface="Courier New"/>
              </a:rPr>
              <a:t>: </a:t>
            </a:r>
            <a:r>
              <a:rPr lang="en-US" sz="2800" b="1" dirty="0">
                <a:solidFill>
                  <a:srgbClr val="008000"/>
                </a:solidFill>
                <a:latin typeface="Courier New"/>
                <a:cs typeface="Courier New"/>
              </a:rPr>
              <a:t>"https://</a:t>
            </a:r>
            <a:r>
              <a:rPr lang="en-US" sz="2800" b="1" dirty="0" err="1">
                <a:solidFill>
                  <a:srgbClr val="008000"/>
                </a:solidFill>
                <a:latin typeface="Courier New"/>
                <a:cs typeface="Courier New"/>
              </a:rPr>
              <a:t>fhir.example.com</a:t>
            </a:r>
            <a:r>
              <a:rPr lang="en-US" sz="2800" b="1" dirty="0">
                <a:solidFill>
                  <a:srgbClr val="008000"/>
                </a:solidFill>
                <a:latin typeface="Courier New"/>
                <a:cs typeface="Courier New"/>
              </a:rPr>
              <a:t>"</a:t>
            </a:r>
            <a:r>
              <a:rPr lang="en-US" sz="2800" b="1" dirty="0">
                <a:latin typeface="Courier New"/>
                <a:cs typeface="Courier New"/>
              </a:rPr>
              <a:t>,</a:t>
            </a:r>
          </a:p>
          <a:p>
            <a:r>
              <a:rPr lang="en-US" sz="2800" b="1" dirty="0">
                <a:latin typeface="Courier New"/>
                <a:cs typeface="Courier New"/>
              </a:rPr>
              <a:t>  </a:t>
            </a:r>
            <a:r>
              <a:rPr lang="en-US" sz="2800" b="1" dirty="0">
                <a:solidFill>
                  <a:srgbClr val="3366FF"/>
                </a:solidFill>
                <a:latin typeface="Courier New"/>
                <a:cs typeface="Courier New"/>
              </a:rPr>
              <a:t>"context"</a:t>
            </a:r>
            <a:r>
              <a:rPr lang="en-US" sz="2800" b="1" dirty="0">
                <a:latin typeface="Courier New"/>
                <a:cs typeface="Courier New"/>
              </a:rPr>
              <a:t>: {</a:t>
            </a: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userId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"Practitioner/789"</a:t>
            </a:r>
            <a:endParaRPr lang="en-US" sz="2800" b="1" dirty="0">
              <a:latin typeface="Courier New"/>
              <a:cs typeface="Courier New"/>
            </a:endParaRPr>
          </a:p>
          <a:p>
            <a:r>
              <a:rPr lang="en-US" sz="2800" b="1" dirty="0">
                <a:solidFill>
                  <a:srgbClr val="3366FF"/>
                </a:solidFill>
                <a:latin typeface="Courier New"/>
                <a:cs typeface="Courier New"/>
              </a:rPr>
              <a:t>    "</a:t>
            </a:r>
            <a:r>
              <a:rPr lang="en-US" sz="2800" b="1" dirty="0" err="1">
                <a:solidFill>
                  <a:srgbClr val="3366FF"/>
                </a:solidFill>
                <a:latin typeface="Courier New"/>
                <a:cs typeface="Courier New"/>
              </a:rPr>
              <a:t>patientId</a:t>
            </a:r>
            <a:r>
              <a:rPr lang="en-US" sz="2800" b="1" dirty="0">
                <a:solidFill>
                  <a:srgbClr val="3366FF"/>
                </a:solidFill>
                <a:latin typeface="Courier New"/>
                <a:cs typeface="Courier New"/>
              </a:rPr>
              <a:t>"</a:t>
            </a:r>
            <a:r>
              <a:rPr lang="en-US" sz="2800" b="1" dirty="0">
                <a:latin typeface="Courier New"/>
                <a:cs typeface="Courier New"/>
              </a:rPr>
              <a:t>: </a:t>
            </a:r>
            <a:r>
              <a:rPr lang="en-US" sz="2800" b="1" dirty="0">
                <a:solidFill>
                  <a:srgbClr val="008000"/>
                </a:solidFill>
                <a:latin typeface="Courier New"/>
                <a:cs typeface="Courier New"/>
              </a:rPr>
              <a:t>"123"</a:t>
            </a:r>
            <a:r>
              <a:rPr lang="en-US" sz="2800" b="1" dirty="0">
                <a:latin typeface="Courier New"/>
                <a:cs typeface="Courier New"/>
              </a:rPr>
              <a:t>,</a:t>
            </a:r>
          </a:p>
          <a:p>
            <a:r>
              <a:rPr lang="en-US" sz="2800" b="1" dirty="0">
                <a:latin typeface="Courier New"/>
                <a:cs typeface="Courier New"/>
              </a:rPr>
              <a:t>  },</a:t>
            </a:r>
          </a:p>
          <a:p>
            <a:r>
              <a:rPr lang="en-US" sz="2800" b="1" dirty="0">
                <a:solidFill>
                  <a:schemeClr val="bg1">
                    <a:lumMod val="50000"/>
                  </a:schemeClr>
                </a:solidFill>
                <a:latin typeface="Courier New"/>
                <a:cs typeface="Courier New"/>
              </a:rPr>
              <a:t>  ...</a:t>
            </a:r>
          </a:p>
          <a:p>
            <a:r>
              <a:rPr lang="en-US" sz="2800" b="1" dirty="0">
                <a:latin typeface="Courier New"/>
                <a:cs typeface="Courier New"/>
              </a:rPr>
              <a:t>}</a:t>
            </a:r>
          </a:p>
        </p:txBody>
      </p:sp>
    </p:spTree>
    <p:extLst>
      <p:ext uri="{BB962C8B-B14F-4D97-AF65-F5344CB8AC3E}">
        <p14:creationId xmlns:p14="http://schemas.microsoft.com/office/powerpoint/2010/main" val="236391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0" name="Group 9"/>
          <p:cNvGrpSpPr/>
          <p:nvPr/>
        </p:nvGrpSpPr>
        <p:grpSpPr>
          <a:xfrm>
            <a:off x="686472" y="2079197"/>
            <a:ext cx="9759320" cy="529568"/>
            <a:chOff x="514854" y="1688113"/>
            <a:chExt cx="7319490" cy="397176"/>
          </a:xfrm>
        </p:grpSpPr>
        <p:cxnSp>
          <p:nvCxnSpPr>
            <p:cNvPr id="11" name="Straight Arrow Connector 10"/>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graphicFrame>
        <p:nvGraphicFramePr>
          <p:cNvPr id="2" name="Diagram 1"/>
          <p:cNvGraphicFramePr/>
          <p:nvPr>
            <p:extLst>
              <p:ext uri="{D42A27DB-BD31-4B8C-83A1-F6EECF244321}">
                <p14:modId xmlns:p14="http://schemas.microsoft.com/office/powerpoint/2010/main" val="559247531"/>
              </p:ext>
            </p:extLst>
          </p:nvPr>
        </p:nvGraphicFramePr>
        <p:xfrm>
          <a:off x="5573058" y="1792941"/>
          <a:ext cx="7306235" cy="6036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BEC67FCF-D2A9-B944-9271-ED0059B106FA}"/>
              </a:ext>
            </a:extLst>
          </p:cNvPr>
          <p:cNvSpPr txBox="1"/>
          <p:nvPr/>
        </p:nvSpPr>
        <p:spPr>
          <a:xfrm>
            <a:off x="3375146" y="294329"/>
            <a:ext cx="1274127" cy="415494"/>
          </a:xfrm>
          <a:prstGeom prst="rect">
            <a:avLst/>
          </a:prstGeom>
          <a:noFill/>
        </p:spPr>
        <p:txBody>
          <a:bodyPr wrap="square" lIns="121917" tIns="60958" rIns="121917" bIns="60958" rtlCol="0">
            <a:spAutoFit/>
          </a:bodyPr>
          <a:lstStyle/>
          <a:p>
            <a:r>
              <a:rPr lang="en-US" dirty="0"/>
              <a:t>CDS Client</a:t>
            </a:r>
          </a:p>
        </p:txBody>
      </p:sp>
    </p:spTree>
    <p:extLst>
      <p:ext uri="{BB962C8B-B14F-4D97-AF65-F5344CB8AC3E}">
        <p14:creationId xmlns:p14="http://schemas.microsoft.com/office/powerpoint/2010/main" val="2986945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342" y="294329"/>
            <a:ext cx="2718657" cy="1960859"/>
          </a:xfrm>
          <a:prstGeom prst="rect">
            <a:avLst/>
          </a:prstGeom>
        </p:spPr>
      </p:pic>
      <p:pic>
        <p:nvPicPr>
          <p:cNvPr id="5" name="Picture 4" descr="eh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73" y="294330"/>
            <a:ext cx="2928940" cy="1620265"/>
          </a:xfrm>
          <a:prstGeom prst="rect">
            <a:avLst/>
          </a:prstGeom>
        </p:spPr>
      </p:pic>
      <p:grpSp>
        <p:nvGrpSpPr>
          <p:cNvPr id="23" name="Group 22"/>
          <p:cNvGrpSpPr/>
          <p:nvPr/>
        </p:nvGrpSpPr>
        <p:grpSpPr>
          <a:xfrm>
            <a:off x="686472" y="2079197"/>
            <a:ext cx="9759320" cy="529568"/>
            <a:chOff x="514854" y="1688113"/>
            <a:chExt cx="7319490" cy="397176"/>
          </a:xfrm>
        </p:grpSpPr>
        <p:cxnSp>
          <p:nvCxnSpPr>
            <p:cNvPr id="7" name="Straight Arrow Connector 6"/>
            <p:cNvCxnSpPr/>
            <p:nvPr/>
          </p:nvCxnSpPr>
          <p:spPr>
            <a:xfrm>
              <a:off x="617823" y="2085289"/>
              <a:ext cx="7216521" cy="0"/>
            </a:xfrm>
            <a:prstGeom prst="straightConnector1">
              <a:avLst/>
            </a:prstGeom>
            <a:ln>
              <a:solidFill>
                <a:schemeClr val="bg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854" y="1688113"/>
              <a:ext cx="5543248" cy="288541"/>
            </a:xfrm>
            <a:prstGeom prst="rect">
              <a:avLst/>
            </a:prstGeom>
            <a:noFill/>
          </p:spPr>
          <p:txBody>
            <a:bodyPr wrap="square" rtlCol="0">
              <a:spAutoFit/>
            </a:bodyPr>
            <a:lstStyle/>
            <a:p>
              <a:r>
                <a:rPr lang="en-US" dirty="0">
                  <a:solidFill>
                    <a:srgbClr val="BFBFBF"/>
                  </a:solidFill>
                </a:rPr>
                <a:t>POST https://example.com/cds-services/example-service</a:t>
              </a:r>
            </a:p>
          </p:txBody>
        </p:sp>
      </p:grpSp>
      <p:sp>
        <p:nvSpPr>
          <p:cNvPr id="26" name="TextBox 25"/>
          <p:cNvSpPr txBox="1"/>
          <p:nvPr/>
        </p:nvSpPr>
        <p:spPr>
          <a:xfrm>
            <a:off x="7951615" y="251308"/>
            <a:ext cx="1681853" cy="415494"/>
          </a:xfrm>
          <a:prstGeom prst="rect">
            <a:avLst/>
          </a:prstGeom>
          <a:noFill/>
        </p:spPr>
        <p:txBody>
          <a:bodyPr wrap="square" lIns="121917" tIns="60958" rIns="121917" bIns="60958" rtlCol="0">
            <a:spAutoFit/>
          </a:bodyPr>
          <a:lstStyle/>
          <a:p>
            <a:r>
              <a:rPr lang="en-US" dirty="0"/>
              <a:t>CDS Service</a:t>
            </a:r>
          </a:p>
        </p:txBody>
      </p:sp>
      <p:grpSp>
        <p:nvGrpSpPr>
          <p:cNvPr id="15" name="Group 14"/>
          <p:cNvGrpSpPr/>
          <p:nvPr/>
        </p:nvGrpSpPr>
        <p:grpSpPr>
          <a:xfrm>
            <a:off x="823768" y="2848753"/>
            <a:ext cx="9622025" cy="509871"/>
            <a:chOff x="617825" y="2181387"/>
            <a:chExt cx="7216519" cy="382403"/>
          </a:xfrm>
        </p:grpSpPr>
        <p:cxnSp>
          <p:nvCxnSpPr>
            <p:cNvPr id="11" name="Straight Arrow Connector 10"/>
            <p:cNvCxnSpPr/>
            <p:nvPr/>
          </p:nvCxnSpPr>
          <p:spPr>
            <a:xfrm flipH="1">
              <a:off x="617825" y="2563790"/>
              <a:ext cx="7216519" cy="0"/>
            </a:xfrm>
            <a:prstGeom prst="straightConnector1">
              <a:avLst/>
            </a:prstGeom>
            <a:ln w="50800">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13142" y="2181387"/>
              <a:ext cx="1821202" cy="288541"/>
            </a:xfrm>
            <a:prstGeom prst="rect">
              <a:avLst/>
            </a:prstGeom>
            <a:noFill/>
          </p:spPr>
          <p:txBody>
            <a:bodyPr wrap="square" rtlCol="0">
              <a:spAutoFit/>
            </a:bodyPr>
            <a:lstStyle/>
            <a:p>
              <a:r>
                <a:rPr lang="en-US" dirty="0"/>
                <a:t>HTTP 1.1/ 200 OK</a:t>
              </a:r>
            </a:p>
          </p:txBody>
        </p:sp>
      </p:grpSp>
      <p:sp>
        <p:nvSpPr>
          <p:cNvPr id="17" name="Content Placeholder 2"/>
          <p:cNvSpPr txBox="1">
            <a:spLocks/>
          </p:cNvSpPr>
          <p:nvPr/>
        </p:nvSpPr>
        <p:spPr>
          <a:xfrm>
            <a:off x="823764" y="3355194"/>
            <a:ext cx="8355475" cy="3647261"/>
          </a:xfrm>
          <a:prstGeom prst="rect">
            <a:avLst/>
          </a:prstGeom>
        </p:spPr>
        <p:txBody>
          <a:bodyPr lIns="121917" tIns="60958" rIns="121917" bIns="60958">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"cards"</a:t>
            </a:r>
            <a:r>
              <a:rPr lang="en-US" sz="2400" b="1" dirty="0">
                <a:latin typeface="Courier New"/>
                <a:cs typeface="Courier New"/>
              </a:rPr>
              <a:t>: [</a:t>
            </a:r>
          </a:p>
          <a:p>
            <a:pPr marL="0" indent="0">
              <a:buNone/>
            </a:pP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"summary"</a:t>
            </a:r>
            <a:r>
              <a:rPr lang="en-US" sz="2400" b="1" dirty="0">
                <a:latin typeface="Courier New"/>
                <a:cs typeface="Courier New"/>
              </a:rPr>
              <a:t>: </a:t>
            </a:r>
            <a:r>
              <a:rPr lang="en-US" sz="2400" b="1" dirty="0">
                <a:solidFill>
                  <a:srgbClr val="008000"/>
                </a:solidFill>
                <a:latin typeface="Courier New"/>
                <a:cs typeface="Courier New"/>
              </a:rPr>
              <a:t>"Example card"</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"indicator"</a:t>
            </a:r>
            <a:r>
              <a:rPr lang="en-US" sz="2400" b="1" dirty="0">
                <a:latin typeface="Courier New"/>
                <a:cs typeface="Courier New"/>
              </a:rPr>
              <a:t>: </a:t>
            </a:r>
            <a:r>
              <a:rPr lang="en-US" sz="2400" b="1" dirty="0">
                <a:solidFill>
                  <a:srgbClr val="008000"/>
                </a:solidFill>
                <a:latin typeface="Courier New"/>
                <a:cs typeface="Courier New"/>
              </a:rPr>
              <a:t>"info"</a:t>
            </a:r>
            <a:r>
              <a:rPr lang="en-US" sz="2400" b="1" dirty="0">
                <a:latin typeface="Courier New"/>
                <a:cs typeface="Courier New"/>
              </a:rPr>
              <a:t>,</a:t>
            </a:r>
          </a:p>
          <a:p>
            <a:pPr marL="0" indent="0">
              <a:buNone/>
            </a:pPr>
            <a:r>
              <a:rPr lang="en-US" sz="2400" b="1" dirty="0">
                <a:latin typeface="Courier New"/>
                <a:cs typeface="Courier New"/>
              </a:rPr>
              <a:t>      </a:t>
            </a:r>
            <a:r>
              <a:rPr lang="en-US" sz="2400" b="1" dirty="0">
                <a:solidFill>
                  <a:srgbClr val="0000FF"/>
                </a:solidFill>
                <a:latin typeface="Courier New"/>
                <a:cs typeface="Courier New"/>
              </a:rPr>
              <a:t>"source"</a:t>
            </a:r>
            <a:r>
              <a:rPr lang="en-US" sz="2400" b="1" dirty="0">
                <a:latin typeface="Courier New"/>
                <a:cs typeface="Courier New"/>
              </a:rPr>
              <a:t>: {</a:t>
            </a:r>
          </a:p>
          <a:p>
            <a:pPr marL="0" indent="0">
              <a:buNone/>
            </a:pPr>
            <a:r>
              <a:rPr lang="en-US" sz="2400" b="1" dirty="0">
                <a:latin typeface="Courier New"/>
                <a:cs typeface="Courier New"/>
              </a:rPr>
              <a:t>        </a:t>
            </a:r>
            <a:r>
              <a:rPr lang="en-US" sz="2400" b="1" dirty="0">
                <a:solidFill>
                  <a:srgbClr val="0000FF"/>
                </a:solidFill>
                <a:latin typeface="Courier New"/>
                <a:cs typeface="Courier New"/>
              </a:rPr>
              <a:t>"label"</a:t>
            </a:r>
            <a:r>
              <a:rPr lang="en-US" sz="2400" b="1" dirty="0">
                <a:latin typeface="Courier New"/>
                <a:cs typeface="Courier New"/>
              </a:rPr>
              <a:t>: </a:t>
            </a:r>
            <a:r>
              <a:rPr lang="en-US" sz="2400" b="1" dirty="0">
                <a:solidFill>
                  <a:srgbClr val="008000"/>
                </a:solidFill>
                <a:latin typeface="Courier New"/>
                <a:cs typeface="Courier New"/>
              </a:rPr>
              <a:t>"Demo CDS Service”</a:t>
            </a:r>
          </a:p>
          <a:p>
            <a:pPr marL="0" indent="0">
              <a:buNone/>
            </a:pPr>
            <a:r>
              <a:rPr lang="en-US" sz="2400" b="1" dirty="0">
                <a:latin typeface="Courier New"/>
                <a:cs typeface="Courier New"/>
              </a:rPr>
              <a:t>}}]}</a:t>
            </a:r>
          </a:p>
        </p:txBody>
      </p:sp>
      <p:sp>
        <p:nvSpPr>
          <p:cNvPr id="14" name="TextBox 13">
            <a:extLst>
              <a:ext uri="{FF2B5EF4-FFF2-40B4-BE49-F238E27FC236}">
                <a16:creationId xmlns:a16="http://schemas.microsoft.com/office/drawing/2014/main" id="{757D7740-1964-4B49-93A3-E34216BB0FB0}"/>
              </a:ext>
            </a:extLst>
          </p:cNvPr>
          <p:cNvSpPr txBox="1"/>
          <p:nvPr/>
        </p:nvSpPr>
        <p:spPr>
          <a:xfrm>
            <a:off x="3375146" y="294329"/>
            <a:ext cx="1274127" cy="415494"/>
          </a:xfrm>
          <a:prstGeom prst="rect">
            <a:avLst/>
          </a:prstGeom>
          <a:noFill/>
        </p:spPr>
        <p:txBody>
          <a:bodyPr wrap="square" lIns="121917" tIns="60958" rIns="121917" bIns="60958" rtlCol="0">
            <a:spAutoFit/>
          </a:bodyPr>
          <a:lstStyle/>
          <a:p>
            <a:r>
              <a:rPr lang="en-US" dirty="0"/>
              <a:t>CDS Client</a:t>
            </a:r>
          </a:p>
        </p:txBody>
      </p:sp>
    </p:spTree>
    <p:extLst>
      <p:ext uri="{BB962C8B-B14F-4D97-AF65-F5344CB8AC3E}">
        <p14:creationId xmlns:p14="http://schemas.microsoft.com/office/powerpoint/2010/main" val="203299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a:t>
            </a:r>
          </a:p>
        </p:txBody>
      </p:sp>
      <p:sp>
        <p:nvSpPr>
          <p:cNvPr id="3" name="Content Placeholder 2"/>
          <p:cNvSpPr>
            <a:spLocks noGrp="1"/>
          </p:cNvSpPr>
          <p:nvPr>
            <p:ph idx="1"/>
          </p:nvPr>
        </p:nvSpPr>
        <p:spPr/>
        <p:txBody>
          <a:bodyPr>
            <a:normAutofit/>
          </a:bodyPr>
          <a:lstStyle/>
          <a:p>
            <a:r>
              <a:rPr lang="en-US" dirty="0"/>
              <a:t>A CDS Service can return any number of cards</a:t>
            </a:r>
          </a:p>
          <a:p>
            <a:r>
              <a:rPr lang="en-US" dirty="0"/>
              <a:t>The CDS Client renders each card as it sees fit</a:t>
            </a:r>
          </a:p>
          <a:p>
            <a:r>
              <a:rPr lang="en-US" dirty="0"/>
              <a:t>Each card must have:</a:t>
            </a:r>
          </a:p>
          <a:p>
            <a:pPr lvl="1"/>
            <a:r>
              <a:rPr lang="en-US" dirty="0"/>
              <a:t>A concise summary (&lt;140 characters)</a:t>
            </a:r>
          </a:p>
          <a:p>
            <a:pPr lvl="1"/>
            <a:r>
              <a:rPr lang="en-US" dirty="0"/>
              <a:t>An indicator noting the importance of the card</a:t>
            </a:r>
          </a:p>
          <a:p>
            <a:pPr lvl="1"/>
            <a:r>
              <a:rPr lang="en-US" dirty="0"/>
              <a:t>Information on the organization or data set that is the source of the card’s data</a:t>
            </a:r>
          </a:p>
          <a:p>
            <a:pPr lvl="1"/>
            <a:endParaRPr lang="en-US" dirty="0"/>
          </a:p>
          <a:p>
            <a:endParaRPr lang="en-US" dirty="0"/>
          </a:p>
        </p:txBody>
      </p:sp>
    </p:spTree>
    <p:extLst>
      <p:ext uri="{BB962C8B-B14F-4D97-AF65-F5344CB8AC3E}">
        <p14:creationId xmlns:p14="http://schemas.microsoft.com/office/powerpoint/2010/main" val="103715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 Response JSON</a:t>
            </a:r>
          </a:p>
        </p:txBody>
      </p:sp>
      <p:sp>
        <p:nvSpPr>
          <p:cNvPr id="3" name="Content Placeholder 2"/>
          <p:cNvSpPr>
            <a:spLocks noGrp="1"/>
          </p:cNvSpPr>
          <p:nvPr>
            <p:ph idx="1"/>
          </p:nvPr>
        </p:nvSpPr>
        <p:spPr>
          <a:xfrm>
            <a:off x="414867" y="1005584"/>
            <a:ext cx="11641907" cy="5768033"/>
          </a:xfrm>
        </p:spPr>
        <p:txBody>
          <a:bodyPr>
            <a:noAutofit/>
          </a:bodyPr>
          <a:lstStyle/>
          <a:p>
            <a:pPr marL="0" indent="0">
              <a:buNone/>
            </a:pP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"cards"</a:t>
            </a:r>
            <a:r>
              <a:rPr lang="en-US" sz="3200" b="1" dirty="0">
                <a:latin typeface="Courier New"/>
                <a:cs typeface="Courier New"/>
              </a:rPr>
              <a:t>: [</a:t>
            </a:r>
          </a:p>
          <a:p>
            <a:pPr marL="0" indent="0">
              <a:buNone/>
            </a:pP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"summary"</a:t>
            </a:r>
            <a:r>
              <a:rPr lang="en-US" sz="3200" b="1" dirty="0">
                <a:latin typeface="Courier New"/>
                <a:cs typeface="Courier New"/>
              </a:rPr>
              <a:t>: </a:t>
            </a:r>
            <a:r>
              <a:rPr lang="en-US" sz="3200" b="1" dirty="0">
                <a:solidFill>
                  <a:srgbClr val="008000"/>
                </a:solidFill>
                <a:latin typeface="Courier New"/>
                <a:cs typeface="Courier New"/>
              </a:rPr>
              <a:t>"Example card"</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"indicator"</a:t>
            </a:r>
            <a:r>
              <a:rPr lang="en-US" sz="3200" b="1" dirty="0">
                <a:latin typeface="Courier New"/>
                <a:cs typeface="Courier New"/>
              </a:rPr>
              <a:t>: </a:t>
            </a:r>
            <a:r>
              <a:rPr lang="en-US" sz="3200" b="1" dirty="0">
                <a:solidFill>
                  <a:srgbClr val="008000"/>
                </a:solidFill>
                <a:latin typeface="Courier New"/>
                <a:cs typeface="Courier New"/>
              </a:rPr>
              <a:t>"info"</a:t>
            </a:r>
            <a:r>
              <a:rPr lang="en-US" sz="3200" b="1" dirty="0">
                <a:latin typeface="Courier New"/>
                <a:cs typeface="Courier New"/>
              </a:rPr>
              <a:t>,</a:t>
            </a:r>
          </a:p>
          <a:p>
            <a:pPr marL="0" indent="0">
              <a:buNone/>
            </a:pPr>
            <a:r>
              <a:rPr lang="en-US" sz="3200" b="1" dirty="0">
                <a:latin typeface="Courier New"/>
                <a:cs typeface="Courier New"/>
              </a:rPr>
              <a:t>      </a:t>
            </a:r>
            <a:r>
              <a:rPr lang="en-US" sz="3200" b="1" dirty="0">
                <a:solidFill>
                  <a:srgbClr val="0000FF"/>
                </a:solidFill>
                <a:latin typeface="Courier New"/>
                <a:cs typeface="Courier New"/>
              </a:rPr>
              <a:t>"source"</a:t>
            </a:r>
            <a:r>
              <a:rPr lang="en-US" sz="3200" b="1" dirty="0">
                <a:latin typeface="Courier New"/>
                <a:cs typeface="Courier New"/>
              </a:rPr>
              <a:t>: {</a:t>
            </a:r>
          </a:p>
          <a:p>
            <a:pPr marL="0" indent="0">
              <a:buNone/>
            </a:pPr>
            <a:r>
              <a:rPr lang="en-US" sz="3200" b="1" dirty="0">
                <a:latin typeface="Courier New"/>
                <a:cs typeface="Courier New"/>
              </a:rPr>
              <a:t>        </a:t>
            </a:r>
            <a:r>
              <a:rPr lang="en-US" sz="3200" b="1" dirty="0">
                <a:solidFill>
                  <a:srgbClr val="0000FF"/>
                </a:solidFill>
                <a:latin typeface="Courier New"/>
                <a:cs typeface="Courier New"/>
              </a:rPr>
              <a:t>"label"</a:t>
            </a:r>
            <a:r>
              <a:rPr lang="en-US" sz="3200" b="1" dirty="0">
                <a:latin typeface="Courier New"/>
                <a:cs typeface="Courier New"/>
              </a:rPr>
              <a:t>: </a:t>
            </a:r>
            <a:r>
              <a:rPr lang="en-US" sz="3200" b="1" dirty="0">
                <a:solidFill>
                  <a:srgbClr val="008000"/>
                </a:solidFill>
                <a:latin typeface="Courier New"/>
                <a:cs typeface="Courier New"/>
              </a:rPr>
              <a:t>"Demo CDS Service”</a:t>
            </a:r>
          </a:p>
          <a:p>
            <a:pPr marL="0" indent="0">
              <a:buNone/>
            </a:pPr>
            <a:r>
              <a:rPr lang="en-US" sz="3200" b="1" dirty="0">
                <a:solidFill>
                  <a:srgbClr val="008000"/>
                </a:solidFill>
                <a:latin typeface="Courier New"/>
                <a:cs typeface="Courier New"/>
              </a:rPr>
              <a:t>      </a:t>
            </a:r>
            <a:r>
              <a:rPr lang="en-US" sz="3200" b="1" dirty="0">
                <a:latin typeface="Courier New"/>
                <a:cs typeface="Courier New"/>
              </a:rPr>
              <a:t>}</a:t>
            </a:r>
            <a:endParaRPr lang="en-US" sz="3200" b="1" dirty="0">
              <a:solidFill>
                <a:srgbClr val="008000"/>
              </a:solidFill>
              <a:latin typeface="Courier New"/>
              <a:cs typeface="Courier New"/>
            </a:endParaRPr>
          </a:p>
          <a:p>
            <a:pPr marL="0" indent="0">
              <a:buNone/>
            </a:pPr>
            <a:r>
              <a:rPr lang="en-US" sz="3200" b="1" dirty="0">
                <a:latin typeface="Courier New"/>
                <a:cs typeface="Courier New"/>
              </a:rPr>
              <a:t>    }</a:t>
            </a:r>
          </a:p>
          <a:p>
            <a:pPr marL="0" indent="0">
              <a:buNone/>
            </a:pPr>
            <a:r>
              <a:rPr lang="en-US" sz="3200" b="1" dirty="0">
                <a:latin typeface="Courier New"/>
                <a:cs typeface="Courier New"/>
              </a:rPr>
              <a:t>  ]}</a:t>
            </a:r>
          </a:p>
        </p:txBody>
      </p:sp>
    </p:spTree>
    <p:extLst>
      <p:ext uri="{BB962C8B-B14F-4D97-AF65-F5344CB8AC3E}">
        <p14:creationId xmlns:p14="http://schemas.microsoft.com/office/powerpoint/2010/main" val="21500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Indicator</a:t>
            </a:r>
          </a:p>
        </p:txBody>
      </p:sp>
      <p:grpSp>
        <p:nvGrpSpPr>
          <p:cNvPr id="11" name="Group 10"/>
          <p:cNvGrpSpPr/>
          <p:nvPr/>
        </p:nvGrpSpPr>
        <p:grpSpPr>
          <a:xfrm>
            <a:off x="1493348" y="2900590"/>
            <a:ext cx="3291142" cy="1984042"/>
            <a:chOff x="2805313" y="2913842"/>
            <a:chExt cx="3291142" cy="1984042"/>
          </a:xfrm>
        </p:grpSpPr>
        <p:sp>
          <p:nvSpPr>
            <p:cNvPr id="5" name="Oval 4"/>
            <p:cNvSpPr/>
            <p:nvPr/>
          </p:nvSpPr>
          <p:spPr>
            <a:xfrm>
              <a:off x="4015408" y="2913842"/>
              <a:ext cx="870953" cy="870953"/>
            </a:xfrm>
            <a:prstGeom prst="ellipse">
              <a:avLst/>
            </a:prstGeom>
            <a:solidFill>
              <a:schemeClr val="accent1">
                <a:lumMod val="60000"/>
                <a:lumOff val="40000"/>
              </a:schemeClr>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p:cNvSpPr txBox="1">
              <a:spLocks/>
            </p:cNvSpPr>
            <p:nvPr/>
          </p:nvSpPr>
          <p:spPr>
            <a:xfrm>
              <a:off x="2805313" y="4070978"/>
              <a:ext cx="3291142" cy="826906"/>
            </a:xfrm>
            <a:prstGeom prst="rect">
              <a:avLst/>
            </a:prstGeom>
          </p:spPr>
          <p:txBody>
            <a:bodyPr vert="horz" lIns="91438" tIns="45719" rIns="91438" bIns="45719" rtlCol="0" anchor="ctr">
              <a:no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Informational</a:t>
              </a:r>
            </a:p>
          </p:txBody>
        </p:sp>
      </p:grpSp>
      <p:grpSp>
        <p:nvGrpSpPr>
          <p:cNvPr id="13" name="Group 12"/>
          <p:cNvGrpSpPr/>
          <p:nvPr/>
        </p:nvGrpSpPr>
        <p:grpSpPr>
          <a:xfrm>
            <a:off x="8233770" y="2920428"/>
            <a:ext cx="2403245" cy="1964204"/>
            <a:chOff x="9545735" y="2933680"/>
            <a:chExt cx="2403245" cy="1964204"/>
          </a:xfrm>
        </p:grpSpPr>
        <p:sp>
          <p:nvSpPr>
            <p:cNvPr id="7" name="Oval 6"/>
            <p:cNvSpPr/>
            <p:nvPr/>
          </p:nvSpPr>
          <p:spPr>
            <a:xfrm>
              <a:off x="10311882" y="2933680"/>
              <a:ext cx="870953" cy="870953"/>
            </a:xfrm>
            <a:prstGeom prst="ellipse">
              <a:avLst/>
            </a:prstGeom>
            <a:solidFill>
              <a:srgbClr val="FF0000"/>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9" name="Content Placeholder 2"/>
            <p:cNvSpPr txBox="1">
              <a:spLocks/>
            </p:cNvSpPr>
            <p:nvPr/>
          </p:nvSpPr>
          <p:spPr>
            <a:xfrm>
              <a:off x="9545735" y="4070978"/>
              <a:ext cx="2403245"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Critical</a:t>
              </a:r>
            </a:p>
          </p:txBody>
        </p:sp>
      </p:grpSp>
      <p:grpSp>
        <p:nvGrpSpPr>
          <p:cNvPr id="12" name="Group 11"/>
          <p:cNvGrpSpPr/>
          <p:nvPr/>
        </p:nvGrpSpPr>
        <p:grpSpPr>
          <a:xfrm>
            <a:off x="5342304" y="2900590"/>
            <a:ext cx="2136902" cy="1984042"/>
            <a:chOff x="6654269" y="2913842"/>
            <a:chExt cx="2136902" cy="1984042"/>
          </a:xfrm>
        </p:grpSpPr>
        <p:sp>
          <p:nvSpPr>
            <p:cNvPr id="6" name="Oval 5"/>
            <p:cNvSpPr/>
            <p:nvPr/>
          </p:nvSpPr>
          <p:spPr>
            <a:xfrm>
              <a:off x="7163645" y="2913842"/>
              <a:ext cx="870953" cy="870953"/>
            </a:xfrm>
            <a:prstGeom prst="ellipse">
              <a:avLst/>
            </a:prstGeom>
            <a:solidFill>
              <a:schemeClr val="accent2"/>
            </a:solidFill>
          </p:spPr>
          <p:style>
            <a:lnRef idx="1">
              <a:schemeClr val="accent1">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p:cNvSpPr txBox="1">
              <a:spLocks/>
            </p:cNvSpPr>
            <p:nvPr/>
          </p:nvSpPr>
          <p:spPr>
            <a:xfrm>
              <a:off x="6654269" y="4070978"/>
              <a:ext cx="2136902" cy="826906"/>
            </a:xfrm>
            <a:prstGeom prst="rect">
              <a:avLst/>
            </a:prstGeom>
          </p:spPr>
          <p:txBody>
            <a:bodyPr vert="horz" lIns="91438" tIns="45719" rIns="91438" bIns="45719" rtlCol="0" anchor="ctr">
              <a:normAutofit/>
            </a:bodyPr>
            <a:lstStyle>
              <a:lvl1pPr marL="426699" indent="-426699" algn="l" defTabSz="609570" rtl="0" eaLnBrk="1" latinLnBrk="0" hangingPunct="1">
                <a:spcBef>
                  <a:spcPct val="20000"/>
                </a:spcBef>
                <a:buFont typeface="Arial"/>
                <a:buChar char="•"/>
                <a:defRPr sz="4300" kern="1200">
                  <a:solidFill>
                    <a:schemeClr val="tx1"/>
                  </a:solidFill>
                  <a:latin typeface="+mn-lt"/>
                  <a:ea typeface="+mn-ea"/>
                  <a:cs typeface="+mn-cs"/>
                </a:defRPr>
              </a:lvl1pPr>
              <a:lvl2pPr marL="990550" indent="-380981" algn="l" defTabSz="609570" rtl="0" eaLnBrk="1" latinLnBrk="0" hangingPunct="1">
                <a:spcBef>
                  <a:spcPct val="20000"/>
                </a:spcBef>
                <a:buFont typeface="Arial"/>
                <a:buChar char="–"/>
                <a:defRPr sz="3700" kern="1200">
                  <a:solidFill>
                    <a:schemeClr val="tx1"/>
                  </a:solidFill>
                  <a:latin typeface="+mn-lt"/>
                  <a:ea typeface="+mn-ea"/>
                  <a:cs typeface="+mn-cs"/>
                </a:defRPr>
              </a:lvl2pPr>
              <a:lvl3pPr marL="1523925" indent="-304784" algn="l" defTabSz="609570" rtl="0" eaLnBrk="1" latinLnBrk="0" hangingPunct="1">
                <a:spcBef>
                  <a:spcPct val="20000"/>
                </a:spcBef>
                <a:buFont typeface="Arial"/>
                <a:buChar char="•"/>
                <a:defRPr sz="3200" kern="1200">
                  <a:solidFill>
                    <a:schemeClr val="tx1"/>
                  </a:solidFill>
                  <a:latin typeface="+mn-lt"/>
                  <a:ea typeface="+mn-ea"/>
                  <a:cs typeface="+mn-cs"/>
                </a:defRPr>
              </a:lvl3pPr>
              <a:lvl4pPr marL="2133493" indent="-304784" algn="l" defTabSz="609570" rtl="0" eaLnBrk="1" latinLnBrk="0" hangingPunct="1">
                <a:spcBef>
                  <a:spcPct val="20000"/>
                </a:spcBef>
                <a:buFont typeface="Arial"/>
                <a:buChar char="–"/>
                <a:defRPr sz="2700" kern="1200">
                  <a:solidFill>
                    <a:schemeClr val="tx1"/>
                  </a:solidFill>
                  <a:latin typeface="+mn-lt"/>
                  <a:ea typeface="+mn-ea"/>
                  <a:cs typeface="+mn-cs"/>
                </a:defRPr>
              </a:lvl4pPr>
              <a:lvl5pPr marL="2743062" indent="-304784" algn="l" defTabSz="6095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defTabSz="914400">
                <a:spcBef>
                  <a:spcPts val="0"/>
                </a:spcBef>
                <a:buFontTx/>
                <a:buNone/>
              </a:pPr>
              <a:r>
                <a:rPr lang="en-US" sz="4200" dirty="0">
                  <a:latin typeface="+mj-lt"/>
                </a:rPr>
                <a:t>Warning</a:t>
              </a:r>
            </a:p>
          </p:txBody>
        </p:sp>
      </p:grpSp>
    </p:spTree>
    <p:extLst>
      <p:ext uri="{BB962C8B-B14F-4D97-AF65-F5344CB8AC3E}">
        <p14:creationId xmlns:p14="http://schemas.microsoft.com/office/powerpoint/2010/main" val="192649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1853"/>
            <a:ext cx="10972800" cy="925291"/>
          </a:xfrm>
        </p:spPr>
        <p:txBody>
          <a:bodyPr>
            <a:noAutofit/>
          </a:bodyPr>
          <a:lstStyle/>
          <a:p>
            <a:r>
              <a:rPr lang="en-US" sz="4300" dirty="0"/>
              <a:t>Common Card Examples</a:t>
            </a:r>
          </a:p>
        </p:txBody>
      </p:sp>
      <p:pic>
        <p:nvPicPr>
          <p:cNvPr id="11" name="Picture 10" descr="information-circular-button-symbol.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286" y="1174854"/>
            <a:ext cx="1514295" cy="1514295"/>
          </a:xfrm>
          <a:prstGeom prst="rect">
            <a:avLst/>
          </a:prstGeom>
        </p:spPr>
      </p:pic>
      <p:pic>
        <p:nvPicPr>
          <p:cNvPr id="6" name="Picture 5" descr="write-text-symbol-in-a-circ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3787" y="3003389"/>
            <a:ext cx="1557788" cy="1557788"/>
          </a:xfrm>
          <a:prstGeom prst="rect">
            <a:avLst/>
          </a:prstGeom>
        </p:spPr>
      </p:pic>
      <p:sp>
        <p:nvSpPr>
          <p:cNvPr id="8" name="Content Placeholder 8"/>
          <p:cNvSpPr txBox="1">
            <a:spLocks/>
          </p:cNvSpPr>
          <p:nvPr/>
        </p:nvSpPr>
        <p:spPr>
          <a:xfrm>
            <a:off x="2239383" y="3124995"/>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Suggestions</a:t>
            </a:r>
          </a:p>
          <a:p>
            <a:pPr marL="0" indent="0" algn="ctr">
              <a:buNone/>
            </a:pPr>
            <a:r>
              <a:rPr lang="en-US" dirty="0"/>
              <a:t>Proposed actions encoded as FHIR resources</a:t>
            </a:r>
          </a:p>
        </p:txBody>
      </p:sp>
      <p:pic>
        <p:nvPicPr>
          <p:cNvPr id="10" name="Picture 9" descr="smart-logo.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5658" y="5036058"/>
            <a:ext cx="1455917" cy="1265567"/>
          </a:xfrm>
          <a:prstGeom prst="rect">
            <a:avLst/>
          </a:prstGeom>
        </p:spPr>
      </p:pic>
      <p:sp>
        <p:nvSpPr>
          <p:cNvPr id="13" name="Content Placeholder 8"/>
          <p:cNvSpPr txBox="1">
            <a:spLocks/>
          </p:cNvSpPr>
          <p:nvPr/>
        </p:nvSpPr>
        <p:spPr>
          <a:xfrm>
            <a:off x="2217660" y="4973537"/>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App Links</a:t>
            </a:r>
          </a:p>
          <a:p>
            <a:pPr marL="0" indent="0" algn="ctr">
              <a:buNone/>
            </a:pPr>
            <a:r>
              <a:rPr lang="en-US" dirty="0"/>
              <a:t>Proposed SMART app that should be used</a:t>
            </a:r>
          </a:p>
        </p:txBody>
      </p:sp>
      <p:sp>
        <p:nvSpPr>
          <p:cNvPr id="15" name="Content Placeholder 8"/>
          <p:cNvSpPr txBox="1">
            <a:spLocks/>
          </p:cNvSpPr>
          <p:nvPr/>
        </p:nvSpPr>
        <p:spPr>
          <a:xfrm>
            <a:off x="2217660" y="1392353"/>
            <a:ext cx="4398483" cy="1288743"/>
          </a:xfrm>
          <a:prstGeom prst="rect">
            <a:avLst/>
          </a:prstGeom>
        </p:spPr>
        <p:txBody>
          <a:bodyPr vert="horz" lIns="91438" tIns="45719" rIns="91438" bIns="45719" rtlCol="0">
            <a:normAutofit/>
          </a:bodyPr>
          <a:lst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dirty="0"/>
              <a:t>Information Only</a:t>
            </a:r>
          </a:p>
          <a:p>
            <a:pPr marL="0" indent="0" algn="ctr">
              <a:buNone/>
            </a:pPr>
            <a:r>
              <a:rPr lang="en-US" dirty="0"/>
              <a:t>Textual information for the provider</a:t>
            </a:r>
          </a:p>
        </p:txBody>
      </p:sp>
      <p:pic>
        <p:nvPicPr>
          <p:cNvPr id="19" name="Picture 18" descr="Screen Shot 2016-10-27 at 4.47.44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6143" y="957144"/>
            <a:ext cx="5524500" cy="1524000"/>
          </a:xfrm>
          <a:prstGeom prst="rect">
            <a:avLst/>
          </a:prstGeom>
        </p:spPr>
      </p:pic>
      <p:pic>
        <p:nvPicPr>
          <p:cNvPr id="20" name="Picture 19" descr="Screen Shot 2016-10-27 at 4.47.5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6143" y="2481144"/>
            <a:ext cx="5486400" cy="2425700"/>
          </a:xfrm>
          <a:prstGeom prst="rect">
            <a:avLst/>
          </a:prstGeom>
        </p:spPr>
      </p:pic>
      <p:pic>
        <p:nvPicPr>
          <p:cNvPr id="21" name="Picture 20" descr="Screen Shot 2016-10-27 at 4.48.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143" y="4973537"/>
            <a:ext cx="5486400" cy="1739900"/>
          </a:xfrm>
          <a:prstGeom prst="rect">
            <a:avLst/>
          </a:prstGeom>
        </p:spPr>
      </p:pic>
    </p:spTree>
    <p:extLst>
      <p:ext uri="{BB962C8B-B14F-4D97-AF65-F5344CB8AC3E}">
        <p14:creationId xmlns:p14="http://schemas.microsoft.com/office/powerpoint/2010/main" val="25107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Cards can contain any combination of information, suggestions, and links</a:t>
            </a:r>
          </a:p>
        </p:txBody>
      </p:sp>
      <p:pic>
        <p:nvPicPr>
          <p:cNvPr id="5" name="Picture 4" descr="rx_check_complex_c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741" y="1770157"/>
            <a:ext cx="5806515" cy="5022258"/>
          </a:xfrm>
          <a:prstGeom prst="rect">
            <a:avLst/>
          </a:prstGeom>
        </p:spPr>
      </p:pic>
    </p:spTree>
    <p:extLst>
      <p:ext uri="{BB962C8B-B14F-4D97-AF65-F5344CB8AC3E}">
        <p14:creationId xmlns:p14="http://schemas.microsoft.com/office/powerpoint/2010/main" val="327503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 for analytics</a:t>
            </a:r>
          </a:p>
        </p:txBody>
      </p:sp>
      <p:sp>
        <p:nvSpPr>
          <p:cNvPr id="3" name="Content Placeholder 2"/>
          <p:cNvSpPr>
            <a:spLocks noGrp="1"/>
          </p:cNvSpPr>
          <p:nvPr>
            <p:ph idx="1"/>
          </p:nvPr>
        </p:nvSpPr>
        <p:spPr/>
        <p:txBody>
          <a:bodyPr>
            <a:normAutofit/>
          </a:bodyPr>
          <a:lstStyle/>
          <a:p>
            <a:r>
              <a:rPr lang="en-US" dirty="0"/>
              <a:t>Since CDS Services return purely JSON, they don’t know how users interact with their suggestion</a:t>
            </a:r>
          </a:p>
          <a:p>
            <a:r>
              <a:rPr lang="en-US" dirty="0"/>
              <a:t>Each suggestion </a:t>
            </a:r>
            <a:r>
              <a:rPr lang="en-US" i="1" dirty="0"/>
              <a:t>may</a:t>
            </a:r>
            <a:r>
              <a:rPr lang="en-US" dirty="0"/>
              <a:t> contain a </a:t>
            </a:r>
            <a:r>
              <a:rPr lang="en-US" b="1" dirty="0"/>
              <a:t>UUID </a:t>
            </a:r>
          </a:p>
          <a:p>
            <a:r>
              <a:rPr lang="en-US" dirty="0"/>
              <a:t>The UUID allows the EHR to notify the CDS Service that the user interacted with their suggestion</a:t>
            </a:r>
          </a:p>
          <a:p>
            <a:pPr marL="0" indent="0">
              <a:buNone/>
            </a:pPr>
            <a:endParaRPr lang="en-US" dirty="0">
              <a:latin typeface="Courier New"/>
              <a:cs typeface="Courier New"/>
            </a:endParaRPr>
          </a:p>
          <a:p>
            <a:pPr marL="0" indent="0">
              <a:buNone/>
            </a:pPr>
            <a:r>
              <a:rPr lang="en-US" dirty="0">
                <a:latin typeface="Courier New"/>
                <a:cs typeface="Courier New"/>
              </a:rPr>
              <a:t>POST {cds-service}/analytics/{uuid}</a:t>
            </a:r>
          </a:p>
          <a:p>
            <a:pPr marL="0" indent="0">
              <a:buNone/>
            </a:pPr>
            <a:endParaRPr lang="en-US" dirty="0"/>
          </a:p>
        </p:txBody>
      </p:sp>
      <p:sp>
        <p:nvSpPr>
          <p:cNvPr id="4" name="TextBox 3">
            <a:extLst>
              <a:ext uri="{FF2B5EF4-FFF2-40B4-BE49-F238E27FC236}">
                <a16:creationId xmlns:a16="http://schemas.microsoft.com/office/drawing/2014/main" id="{F7447FE9-E6F3-F84D-A15B-0A0C5D9E0F35}"/>
              </a:ext>
            </a:extLst>
          </p:cNvPr>
          <p:cNvSpPr txBox="1"/>
          <p:nvPr/>
        </p:nvSpPr>
        <p:spPr>
          <a:xfrm>
            <a:off x="1496290" y="5835934"/>
            <a:ext cx="10168869" cy="523220"/>
          </a:xfrm>
          <a:prstGeom prst="rect">
            <a:avLst/>
          </a:prstGeom>
          <a:noFill/>
        </p:spPr>
        <p:txBody>
          <a:bodyPr wrap="square" rtlCol="0">
            <a:spAutoFit/>
          </a:bodyPr>
          <a:lstStyle/>
          <a:p>
            <a:r>
              <a:rPr lang="en-US" sz="2800" dirty="0">
                <a:solidFill>
                  <a:schemeClr val="accent1"/>
                </a:solidFill>
              </a:rPr>
              <a:t>This has been pulled from 1.0 and is being pushed to a future release</a:t>
            </a:r>
          </a:p>
        </p:txBody>
      </p:sp>
      <p:sp>
        <p:nvSpPr>
          <p:cNvPr id="5" name="Rectangle 4">
            <a:extLst>
              <a:ext uri="{FF2B5EF4-FFF2-40B4-BE49-F238E27FC236}">
                <a16:creationId xmlns:a16="http://schemas.microsoft.com/office/drawing/2014/main" id="{70DED10A-C559-7844-82B3-51C47D206C24}"/>
              </a:ext>
            </a:extLst>
          </p:cNvPr>
          <p:cNvSpPr/>
          <p:nvPr/>
        </p:nvSpPr>
        <p:spPr>
          <a:xfrm>
            <a:off x="388294" y="5699909"/>
            <a:ext cx="1107996" cy="1200329"/>
          </a:xfrm>
          <a:prstGeom prst="rect">
            <a:avLst/>
          </a:prstGeom>
        </p:spPr>
        <p:txBody>
          <a:bodyPr wrap="none">
            <a:spAutoFit/>
          </a:bodyPr>
          <a:lstStyle/>
          <a:p>
            <a:r>
              <a:rPr lang="en-US" sz="7200" dirty="0">
                <a:solidFill>
                  <a:srgbClr val="000000"/>
                </a:solidFill>
                <a:latin typeface="Apple Color Emoji" pitchFamily="2" charset="0"/>
              </a:rPr>
              <a:t>💥</a:t>
            </a:r>
            <a:endParaRPr lang="en-US" sz="7200" dirty="0"/>
          </a:p>
        </p:txBody>
      </p:sp>
    </p:spTree>
    <p:extLst>
      <p:ext uri="{BB962C8B-B14F-4D97-AF65-F5344CB8AC3E}">
        <p14:creationId xmlns:p14="http://schemas.microsoft.com/office/powerpoint/2010/main" val="174524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536" y="365125"/>
            <a:ext cx="10515600" cy="1325563"/>
          </a:xfrm>
        </p:spPr>
        <p:txBody>
          <a:bodyPr/>
          <a:lstStyle/>
          <a:p>
            <a:r>
              <a:rPr lang="en-US" dirty="0"/>
              <a:t>The challenge with SMART apps</a:t>
            </a:r>
          </a:p>
        </p:txBody>
      </p:sp>
      <p:grpSp>
        <p:nvGrpSpPr>
          <p:cNvPr id="12" name="Group 11"/>
          <p:cNvGrpSpPr/>
          <p:nvPr/>
        </p:nvGrpSpPr>
        <p:grpSpPr>
          <a:xfrm>
            <a:off x="880536" y="1968500"/>
            <a:ext cx="10515600" cy="2554545"/>
            <a:chOff x="880536" y="1968500"/>
            <a:chExt cx="10515600" cy="2554545"/>
          </a:xfrm>
        </p:grpSpPr>
        <p:sp>
          <p:nvSpPr>
            <p:cNvPr id="8" name="TextBox 7"/>
            <p:cNvSpPr txBox="1"/>
            <p:nvPr/>
          </p:nvSpPr>
          <p:spPr>
            <a:xfrm>
              <a:off x="3005672" y="1968500"/>
              <a:ext cx="8390464" cy="2554545"/>
            </a:xfrm>
            <a:prstGeom prst="rect">
              <a:avLst/>
            </a:prstGeom>
            <a:noFill/>
          </p:spPr>
          <p:txBody>
            <a:bodyPr wrap="square" rtlCol="0">
              <a:spAutoFit/>
            </a:bodyPr>
            <a:lstStyle/>
            <a:p>
              <a:r>
                <a:rPr lang="en-US" sz="3200" b="1" dirty="0">
                  <a:latin typeface="+mj-lt"/>
                </a:rPr>
                <a:t>Bilirubin Chart</a:t>
              </a:r>
            </a:p>
            <a:p>
              <a:r>
                <a:rPr lang="en-US" sz="3200" dirty="0">
                  <a:latin typeface="+mj-lt"/>
                </a:rPr>
                <a:t>Newborns &lt; 120 hours old</a:t>
              </a:r>
            </a:p>
            <a:p>
              <a:r>
                <a:rPr lang="en-US" sz="3200" dirty="0">
                  <a:latin typeface="+mj-lt"/>
                </a:rPr>
                <a:t>Bilirubin results that are either:</a:t>
              </a:r>
            </a:p>
            <a:p>
              <a:pPr lvl="1"/>
              <a:r>
                <a:rPr lang="en-US" sz="3200" dirty="0">
                  <a:latin typeface="+mj-lt"/>
                </a:rPr>
                <a:t>Not documented</a:t>
              </a:r>
            </a:p>
            <a:p>
              <a:pPr lvl="1"/>
              <a:r>
                <a:rPr lang="en-US" sz="3200" dirty="0">
                  <a:latin typeface="+mj-lt"/>
                </a:rPr>
                <a:t>Outside of the accepted range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6" y="2329254"/>
              <a:ext cx="1833036" cy="1833036"/>
            </a:xfrm>
            <a:prstGeom prst="rect">
              <a:avLst/>
            </a:prstGeom>
          </p:spPr>
        </p:pic>
      </p:grpSp>
      <p:sp>
        <p:nvSpPr>
          <p:cNvPr id="11" name="TextBox 10"/>
          <p:cNvSpPr txBox="1"/>
          <p:nvPr/>
        </p:nvSpPr>
        <p:spPr>
          <a:xfrm>
            <a:off x="880536" y="4839212"/>
            <a:ext cx="10439400" cy="1569660"/>
          </a:xfrm>
          <a:prstGeom prst="rect">
            <a:avLst/>
          </a:prstGeom>
          <a:noFill/>
        </p:spPr>
        <p:txBody>
          <a:bodyPr wrap="square" rtlCol="0">
            <a:spAutoFit/>
          </a:bodyPr>
          <a:lstStyle/>
          <a:p>
            <a:r>
              <a:rPr lang="en-US" sz="3200" dirty="0">
                <a:latin typeface="+mj-lt"/>
              </a:rPr>
              <a:t>The user needs to know the app is </a:t>
            </a:r>
            <a:r>
              <a:rPr lang="en-US" sz="3200" dirty="0">
                <a:solidFill>
                  <a:schemeClr val="accent1"/>
                </a:solidFill>
                <a:latin typeface="+mj-lt"/>
              </a:rPr>
              <a:t>available</a:t>
            </a:r>
          </a:p>
          <a:p>
            <a:r>
              <a:rPr lang="en-US" sz="3200" dirty="0">
                <a:latin typeface="+mj-lt"/>
              </a:rPr>
              <a:t>The user needs to know the app is </a:t>
            </a:r>
            <a:r>
              <a:rPr lang="en-US" sz="3200" dirty="0">
                <a:solidFill>
                  <a:schemeClr val="accent1"/>
                </a:solidFill>
                <a:latin typeface="+mj-lt"/>
              </a:rPr>
              <a:t>relevant</a:t>
            </a:r>
          </a:p>
          <a:p>
            <a:r>
              <a:rPr lang="en-US" sz="3200" dirty="0">
                <a:latin typeface="+mj-lt"/>
              </a:rPr>
              <a:t>The user has to </a:t>
            </a:r>
            <a:r>
              <a:rPr lang="en-US" sz="3200" dirty="0">
                <a:solidFill>
                  <a:schemeClr val="accent1"/>
                </a:solidFill>
                <a:latin typeface="+mj-lt"/>
              </a:rPr>
              <a:t>find</a:t>
            </a:r>
            <a:r>
              <a:rPr lang="en-US" sz="3200" dirty="0">
                <a:latin typeface="+mj-lt"/>
              </a:rPr>
              <a:t> the app and launch it</a:t>
            </a:r>
          </a:p>
        </p:txBody>
      </p:sp>
    </p:spTree>
    <p:extLst>
      <p:ext uri="{BB962C8B-B14F-4D97-AF65-F5344CB8AC3E}">
        <p14:creationId xmlns:p14="http://schemas.microsoft.com/office/powerpoint/2010/main" val="18102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265978" y="3418192"/>
            <a:ext cx="1988822" cy="1903595"/>
            <a:chOff x="3307249" y="1087869"/>
            <a:chExt cx="1988822" cy="1903595"/>
          </a:xfrm>
        </p:grpSpPr>
        <p:sp>
          <p:nvSpPr>
            <p:cNvPr id="5" name="Rounded Rectangle 4"/>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sp>
        <p:nvSpPr>
          <p:cNvPr id="11" name="Rounded Rectangle 10"/>
          <p:cNvSpPr/>
          <p:nvPr/>
        </p:nvSpPr>
        <p:spPr>
          <a:xfrm>
            <a:off x="1566154" y="1573203"/>
            <a:ext cx="2615350" cy="1575496"/>
          </a:xfrm>
          <a:prstGeom prst="roundRect">
            <a:avLst/>
          </a:prstGeom>
          <a:solidFill>
            <a:schemeClr val="accent1">
              <a:lumMod val="40000"/>
              <a:lumOff val="6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CDS</a:t>
            </a:r>
          </a:p>
          <a:p>
            <a:pPr algn="ctr"/>
            <a:r>
              <a:rPr lang="en-US" sz="2800" dirty="0">
                <a:solidFill>
                  <a:schemeClr val="tx1"/>
                </a:solidFill>
              </a:rPr>
              <a:t>Service Provider</a:t>
            </a:r>
          </a:p>
        </p:txBody>
      </p:sp>
      <p:sp>
        <p:nvSpPr>
          <p:cNvPr id="12" name="TextBox 11"/>
          <p:cNvSpPr txBox="1"/>
          <p:nvPr/>
        </p:nvSpPr>
        <p:spPr>
          <a:xfrm>
            <a:off x="1566154" y="988428"/>
            <a:ext cx="5930216" cy="584775"/>
          </a:xfrm>
          <a:prstGeom prst="rect">
            <a:avLst/>
          </a:prstGeom>
          <a:noFill/>
        </p:spPr>
        <p:txBody>
          <a:bodyPr wrap="square" rtlCol="0">
            <a:spAutoFit/>
          </a:bodyPr>
          <a:lstStyle/>
          <a:p>
            <a:r>
              <a:rPr lang="en-US" sz="3200" b="1" dirty="0">
                <a:latin typeface="+mj-lt"/>
              </a:rPr>
              <a:t>Base </a:t>
            </a:r>
            <a:r>
              <a:rPr lang="en-US" sz="3200" dirty="0">
                <a:latin typeface="+mj-lt"/>
              </a:rPr>
              <a:t>https://example.com</a:t>
            </a:r>
          </a:p>
        </p:txBody>
      </p:sp>
      <p:cxnSp>
        <p:nvCxnSpPr>
          <p:cNvPr id="14" name="Elbow Connector 13"/>
          <p:cNvCxnSpPr>
            <a:stCxn id="11" idx="2"/>
            <a:endCxn id="5" idx="1"/>
          </p:cNvCxnSpPr>
          <p:nvPr/>
        </p:nvCxnSpPr>
        <p:spPr>
          <a:xfrm rot="16200000" flipH="1">
            <a:off x="4354498" y="1668029"/>
            <a:ext cx="1430811" cy="4392149"/>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73829" y="4737012"/>
            <a:ext cx="4046527" cy="584775"/>
          </a:xfrm>
          <a:prstGeom prst="rect">
            <a:avLst/>
          </a:prstGeom>
          <a:noFill/>
        </p:spPr>
        <p:txBody>
          <a:bodyPr wrap="square" rtlCol="0">
            <a:spAutoFit/>
          </a:bodyPr>
          <a:lstStyle/>
          <a:p>
            <a:r>
              <a:rPr lang="en-US" sz="3200" b="1" dirty="0">
                <a:latin typeface="+mj-lt"/>
              </a:rPr>
              <a:t>Discovery</a:t>
            </a:r>
            <a:r>
              <a:rPr lang="en-US" sz="3200" dirty="0">
                <a:latin typeface="+mj-lt"/>
              </a:rPr>
              <a:t> /cds-services</a:t>
            </a:r>
          </a:p>
        </p:txBody>
      </p:sp>
      <p:sp>
        <p:nvSpPr>
          <p:cNvPr id="16" name="TextBox 15"/>
          <p:cNvSpPr txBox="1"/>
          <p:nvPr/>
        </p:nvSpPr>
        <p:spPr>
          <a:xfrm>
            <a:off x="7265978" y="5566061"/>
            <a:ext cx="4563165" cy="584775"/>
          </a:xfrm>
          <a:prstGeom prst="rect">
            <a:avLst/>
          </a:prstGeom>
          <a:noFill/>
        </p:spPr>
        <p:txBody>
          <a:bodyPr wrap="square" rtlCol="0">
            <a:spAutoFit/>
          </a:bodyPr>
          <a:lstStyle/>
          <a:p>
            <a:r>
              <a:rPr lang="en-US" sz="3200" b="1" dirty="0">
                <a:latin typeface="+mj-lt"/>
              </a:rPr>
              <a:t>Service</a:t>
            </a:r>
            <a:r>
              <a:rPr lang="en-US" sz="3200" dirty="0">
                <a:latin typeface="+mj-lt"/>
              </a:rPr>
              <a:t> /cds-services/{id}</a:t>
            </a:r>
          </a:p>
        </p:txBody>
      </p:sp>
    </p:spTree>
    <p:extLst>
      <p:ext uri="{BB962C8B-B14F-4D97-AF65-F5344CB8AC3E}">
        <p14:creationId xmlns:p14="http://schemas.microsoft.com/office/powerpoint/2010/main" val="368512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894"/>
            <a:ext cx="10515600" cy="1325563"/>
          </a:xfrm>
        </p:spPr>
        <p:txBody>
          <a:bodyPr/>
          <a:lstStyle/>
          <a:p>
            <a:r>
              <a:rPr lang="en-US" dirty="0"/>
              <a:t>Discovery</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"services"</a:t>
            </a: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r>
              <a:rPr lang="en-US" sz="2700" b="1" dirty="0">
                <a:solidFill>
                  <a:srgbClr val="3366FF"/>
                </a:solidFill>
                <a:latin typeface="Courier New"/>
                <a:cs typeface="Courier New"/>
              </a:rPr>
              <a:t>"hook"</a:t>
            </a:r>
            <a:r>
              <a:rPr lang="en-US" sz="2700" b="1" dirty="0">
                <a:latin typeface="Courier New"/>
                <a:cs typeface="Courier New"/>
              </a:rPr>
              <a:t>: </a:t>
            </a:r>
            <a:r>
              <a:rPr lang="en-US" sz="2700" b="1" dirty="0">
                <a:solidFill>
                  <a:schemeClr val="accent3">
                    <a:lumMod val="75000"/>
                  </a:schemeClr>
                </a:solidFill>
                <a:latin typeface="Courier New"/>
                <a:cs typeface="Courier New"/>
              </a:rPr>
              <a:t>"patient-view"</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"title"</a:t>
            </a:r>
            <a:r>
              <a:rPr lang="en-US" sz="2700" b="1" dirty="0">
                <a:latin typeface="Courier New"/>
                <a:cs typeface="Courier New"/>
              </a:rPr>
              <a:t>: </a:t>
            </a:r>
            <a:r>
              <a:rPr lang="en-US" sz="2700" b="1" dirty="0">
                <a:solidFill>
                  <a:schemeClr val="accent3">
                    <a:lumMod val="75000"/>
                  </a:schemeClr>
                </a:solidFill>
                <a:latin typeface="Courier New"/>
                <a:cs typeface="Courier New"/>
              </a:rPr>
              <a:t>"</a:t>
            </a:r>
            <a:r>
              <a:rPr lang="en-US" sz="2700" b="1" dirty="0">
                <a:solidFill>
                  <a:srgbClr val="77933C"/>
                </a:solidFill>
                <a:latin typeface="Courier New"/>
                <a:cs typeface="Courier New"/>
              </a:rPr>
              <a:t>CDS Service Example"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"description"</a:t>
            </a:r>
            <a:r>
              <a:rPr lang="en-US" sz="2700" b="1" dirty="0">
                <a:latin typeface="Courier New"/>
                <a:cs typeface="Courier New"/>
              </a:rPr>
              <a:t>: </a:t>
            </a:r>
            <a:r>
              <a:rPr lang="en-US" sz="2700" b="1" dirty="0">
                <a:solidFill>
                  <a:srgbClr val="77933C"/>
                </a:solidFill>
                <a:latin typeface="Courier New"/>
                <a:cs typeface="Courier New"/>
              </a:rPr>
              <a:t>"An example CDS service"</a:t>
            </a:r>
            <a:r>
              <a:rPr lang="en-US" sz="2700" b="1" dirty="0">
                <a:latin typeface="Courier New"/>
                <a:cs typeface="Courier New"/>
              </a:rPr>
              <a:t>,</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chemeClr val="bg1">
                    <a:lumMod val="75000"/>
                  </a:schemeClr>
                </a:solidFill>
                <a:latin typeface="Courier New"/>
                <a:cs typeface="Courier New"/>
              </a:rPr>
              <a:t>     "prefetch": {</a:t>
            </a:r>
          </a:p>
          <a:p>
            <a:pPr marL="0" indent="0">
              <a:buNone/>
            </a:pPr>
            <a:r>
              <a:rPr lang="en-US" sz="2700" b="1" dirty="0">
                <a:solidFill>
                  <a:schemeClr val="bg1">
                    <a:lumMod val="75000"/>
                  </a:schemeClr>
                </a:solidFill>
                <a:latin typeface="Courier New"/>
                <a:cs typeface="Courier New"/>
              </a:rPr>
              <a:t>       "patientToGreet": "Patient/{{</a:t>
            </a:r>
            <a:r>
              <a:rPr lang="en-US" sz="2700" b="1" dirty="0" err="1">
                <a:solidFill>
                  <a:schemeClr val="bg1">
                    <a:lumMod val="75000"/>
                  </a:schemeClr>
                </a:solidFill>
                <a:latin typeface="Courier New"/>
                <a:cs typeface="Courier New"/>
              </a:rPr>
              <a:t>context.patientId</a:t>
            </a:r>
            <a:r>
              <a:rPr lang="en-US" sz="2700" b="1" dirty="0">
                <a:solidFill>
                  <a:schemeClr val="bg1">
                    <a:lumMod val="75000"/>
                  </a:schemeClr>
                </a:solidFill>
                <a:latin typeface="Courier New"/>
                <a:cs typeface="Courier New"/>
              </a:rPr>
              <a:t>}}"</a:t>
            </a:r>
          </a:p>
          <a:p>
            <a:pPr marL="0" indent="0">
              <a:buNone/>
            </a:pPr>
            <a:r>
              <a:rPr lang="en-US" sz="2700" b="1" dirty="0">
                <a:solidFill>
                  <a:schemeClr val="bg1">
                    <a:lumMod val="75000"/>
                  </a:schemeClr>
                </a:solidFill>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   {...}</a:t>
            </a:r>
          </a:p>
          <a:p>
            <a:pPr marL="0" indent="0">
              <a:buNone/>
            </a:pPr>
            <a:r>
              <a:rPr lang="en-US" sz="2700" b="1" dirty="0">
                <a:latin typeface="Courier New"/>
                <a:cs typeface="Courier New"/>
              </a:rPr>
              <a:t>}</a:t>
            </a:r>
          </a:p>
        </p:txBody>
      </p:sp>
      <p:sp>
        <p:nvSpPr>
          <p:cNvPr id="4" name="TextBox 3"/>
          <p:cNvSpPr txBox="1"/>
          <p:nvPr/>
        </p:nvSpPr>
        <p:spPr>
          <a:xfrm>
            <a:off x="609600" y="1313120"/>
            <a:ext cx="9640719" cy="533480"/>
          </a:xfrm>
          <a:prstGeom prst="rect">
            <a:avLst/>
          </a:prstGeom>
          <a:noFill/>
        </p:spPr>
        <p:txBody>
          <a:bodyPr wrap="square" lIns="121917" tIns="60958" rIns="121917" bIns="60958" rtlCol="0">
            <a:spAutoFit/>
          </a:bodyPr>
          <a:lstStyle/>
          <a:p>
            <a:r>
              <a:rPr lang="en-US" sz="2700" dirty="0">
                <a:latin typeface="Courier New"/>
                <a:cs typeface="Courier New"/>
              </a:rPr>
              <a:t>GET https://example.com</a:t>
            </a:r>
            <a:r>
              <a:rPr lang="en-US" sz="2700" b="1" dirty="0">
                <a:latin typeface="Courier New"/>
                <a:cs typeface="Courier New"/>
              </a:rPr>
              <a:t>/cds-services</a:t>
            </a:r>
          </a:p>
        </p:txBody>
      </p:sp>
    </p:spTree>
    <p:extLst>
      <p:ext uri="{BB962C8B-B14F-4D97-AF65-F5344CB8AC3E}">
        <p14:creationId xmlns:p14="http://schemas.microsoft.com/office/powerpoint/2010/main" val="885619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7783"/>
            <a:ext cx="10515600" cy="1325563"/>
          </a:xfrm>
        </p:spPr>
        <p:txBody>
          <a:bodyPr/>
          <a:lstStyle/>
          <a:p>
            <a:r>
              <a:rPr lang="en-US" dirty="0"/>
              <a:t>CDS Service Invocation</a:t>
            </a:r>
          </a:p>
        </p:txBody>
      </p:sp>
      <p:sp>
        <p:nvSpPr>
          <p:cNvPr id="3" name="Content Placeholder 2"/>
          <p:cNvSpPr>
            <a:spLocks noGrp="1"/>
          </p:cNvSpPr>
          <p:nvPr>
            <p:ph idx="1"/>
          </p:nvPr>
        </p:nvSpPr>
        <p:spPr>
          <a:xfrm>
            <a:off x="609600" y="1741795"/>
            <a:ext cx="10972800" cy="5104764"/>
          </a:xfrm>
        </p:spPr>
        <p:txBody>
          <a:bodyPr>
            <a:normAutofit fontScale="85000" lnSpcReduction="20000"/>
          </a:bodyPr>
          <a:lstStyle/>
          <a:p>
            <a:pPr marL="0" indent="0">
              <a:buNone/>
            </a:pPr>
            <a:r>
              <a:rPr lang="en-US" sz="2700" b="1" dirty="0">
                <a:solidFill>
                  <a:schemeClr val="bg1">
                    <a:lumMod val="85000"/>
                  </a:schemeClr>
                </a:solidFill>
                <a:latin typeface="Courier New"/>
                <a:cs typeface="Courier New"/>
              </a:rPr>
              <a:t>{</a:t>
            </a:r>
          </a:p>
          <a:p>
            <a:pPr marL="0" indent="0">
              <a:buNone/>
            </a:pPr>
            <a:r>
              <a:rPr lang="en-US" sz="2700" b="1" dirty="0">
                <a:solidFill>
                  <a:schemeClr val="bg1">
                    <a:lumMod val="85000"/>
                  </a:schemeClr>
                </a:solidFill>
                <a:latin typeface="Courier New"/>
                <a:cs typeface="Courier New"/>
              </a:rPr>
              <a:t>  "services":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"hook": "patient-view",</a:t>
            </a:r>
          </a:p>
          <a:p>
            <a:pPr marL="0" indent="0">
              <a:buNone/>
            </a:pPr>
            <a:r>
              <a:rPr lang="en-US" sz="2700" b="1" dirty="0">
                <a:solidFill>
                  <a:schemeClr val="bg1">
                    <a:lumMod val="85000"/>
                  </a:schemeClr>
                </a:solidFill>
                <a:latin typeface="Courier New"/>
                <a:cs typeface="Courier New"/>
              </a:rPr>
              <a:t>      "title": "CDS Service Example",</a:t>
            </a:r>
          </a:p>
          <a:p>
            <a:pPr marL="0" indent="0">
              <a:buNone/>
            </a:pPr>
            <a:r>
              <a:rPr lang="en-US" sz="2700" b="1" dirty="0">
                <a:solidFill>
                  <a:schemeClr val="bg1">
                    <a:lumMod val="85000"/>
                  </a:schemeClr>
                </a:solidFill>
                <a:latin typeface="Courier New"/>
                <a:cs typeface="Courier New"/>
              </a:rPr>
              <a:t>      "description": "An example CDS service",</a:t>
            </a:r>
          </a:p>
          <a:p>
            <a:pPr marL="0" indent="0">
              <a:buNone/>
            </a:pPr>
            <a:r>
              <a:rPr lang="en-US" sz="2700" b="1" dirty="0">
                <a:latin typeface="Courier New"/>
                <a:cs typeface="Courier New"/>
              </a:rPr>
              <a:t>      </a:t>
            </a:r>
            <a:r>
              <a:rPr lang="en-US" sz="2700" b="1" dirty="0">
                <a:solidFill>
                  <a:srgbClr val="3366FF"/>
                </a:solidFill>
                <a:latin typeface="Courier New"/>
                <a:cs typeface="Courier New"/>
              </a:rPr>
              <a:t>"id"</a:t>
            </a:r>
            <a:r>
              <a:rPr lang="en-US" sz="2700" b="1" dirty="0">
                <a:latin typeface="Courier New"/>
                <a:cs typeface="Courier New"/>
              </a:rPr>
              <a:t>: </a:t>
            </a:r>
            <a:r>
              <a:rPr lang="en-US" sz="2700" b="1" dirty="0">
                <a:solidFill>
                  <a:srgbClr val="77933C"/>
                </a:solidFill>
                <a:latin typeface="Courier New"/>
                <a:cs typeface="Courier New"/>
              </a:rPr>
              <a:t>"example-service"</a:t>
            </a:r>
            <a:r>
              <a:rPr lang="en-US" sz="2700" b="1" dirty="0">
                <a:latin typeface="Courier New"/>
                <a:cs typeface="Courier New"/>
              </a:rPr>
              <a:t>,</a:t>
            </a:r>
          </a:p>
          <a:p>
            <a:pPr marL="0" indent="0">
              <a:buNone/>
            </a:pPr>
            <a:r>
              <a:rPr lang="en-US" sz="2700" b="1" dirty="0">
                <a:solidFill>
                  <a:srgbClr val="D9D9D9"/>
                </a:solidFill>
                <a:latin typeface="Courier New"/>
                <a:cs typeface="Courier New"/>
              </a:rPr>
              <a:t>      "prefetch": {</a:t>
            </a:r>
          </a:p>
          <a:p>
            <a:pPr marL="0" indent="0">
              <a:buNone/>
            </a:pPr>
            <a:r>
              <a:rPr lang="en-US" sz="2700" b="1" dirty="0">
                <a:solidFill>
                  <a:schemeClr val="bg1">
                    <a:lumMod val="85000"/>
                  </a:schemeClr>
                </a:solidFill>
                <a:latin typeface="Courier New"/>
                <a:cs typeface="Courier New"/>
              </a:rPr>
              <a:t>        "patientToGreet": "Patient/{{Patient.id}}"</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    {...}</a:t>
            </a:r>
          </a:p>
          <a:p>
            <a:pPr marL="0" indent="0">
              <a:buNone/>
            </a:pPr>
            <a:r>
              <a:rPr lang="en-US" sz="2700" b="1" dirty="0">
                <a:solidFill>
                  <a:schemeClr val="bg1">
                    <a:lumMod val="85000"/>
                  </a:schemeClr>
                </a:solidFill>
                <a:latin typeface="Courier New"/>
                <a:cs typeface="Courier New"/>
              </a:rPr>
              <a:t>}</a:t>
            </a:r>
          </a:p>
        </p:txBody>
      </p:sp>
      <p:sp>
        <p:nvSpPr>
          <p:cNvPr id="5" name="Content Placeholder 3"/>
          <p:cNvSpPr txBox="1">
            <a:spLocks/>
          </p:cNvSpPr>
          <p:nvPr/>
        </p:nvSpPr>
        <p:spPr>
          <a:xfrm>
            <a:off x="335026" y="4503711"/>
            <a:ext cx="11426044" cy="2034399"/>
          </a:xfrm>
          <a:prstGeom prst="rect">
            <a:avLst/>
          </a:prstGeom>
          <a:solidFill>
            <a:schemeClr val="bg1"/>
          </a:solidFill>
          <a:ln w="25400">
            <a:solidFill>
              <a:schemeClr val="tx1"/>
            </a:solidFill>
          </a:ln>
        </p:spPr>
        <p:txBody>
          <a:bodyPr vert="horz" wrap="square" lIns="121917" tIns="60958" rIns="121917" bIns="60958"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700" dirty="0">
                <a:latin typeface="Courier New"/>
                <a:cs typeface="Courier New"/>
              </a:rPr>
              <a:t>POST https://example.com</a:t>
            </a:r>
            <a:r>
              <a:rPr lang="en-US" sz="2700" b="1" dirty="0">
                <a:latin typeface="Courier New"/>
                <a:cs typeface="Courier New"/>
              </a:rPr>
              <a:t>/cds-services/example-service</a:t>
            </a: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a:p>
            <a:pPr marL="0" indent="0">
              <a:buNone/>
            </a:pPr>
            <a:endParaRPr lang="en-US" sz="2700" b="1" dirty="0">
              <a:latin typeface="Courier New"/>
              <a:cs typeface="Courier New"/>
            </a:endParaRPr>
          </a:p>
        </p:txBody>
      </p:sp>
    </p:spTree>
    <p:extLst>
      <p:ext uri="{BB962C8B-B14F-4D97-AF65-F5344CB8AC3E}">
        <p14:creationId xmlns:p14="http://schemas.microsoft.com/office/powerpoint/2010/main" val="2190309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9711-6B37-B244-861A-3476CAB05F68}"/>
              </a:ext>
            </a:extLst>
          </p:cNvPr>
          <p:cNvSpPr>
            <a:spLocks noGrp="1"/>
          </p:cNvSpPr>
          <p:nvPr>
            <p:ph type="title"/>
          </p:nvPr>
        </p:nvSpPr>
        <p:spPr/>
        <p:txBody>
          <a:bodyPr/>
          <a:lstStyle/>
          <a:p>
            <a:r>
              <a:rPr lang="en-US" dirty="0"/>
              <a:t>Data Access available to a CDS Service</a:t>
            </a:r>
          </a:p>
        </p:txBody>
      </p:sp>
      <p:grpSp>
        <p:nvGrpSpPr>
          <p:cNvPr id="24" name="Group 23">
            <a:extLst>
              <a:ext uri="{FF2B5EF4-FFF2-40B4-BE49-F238E27FC236}">
                <a16:creationId xmlns:a16="http://schemas.microsoft.com/office/drawing/2014/main" id="{22D2339E-9D1C-DA40-9404-5351821F245A}"/>
              </a:ext>
            </a:extLst>
          </p:cNvPr>
          <p:cNvGrpSpPr/>
          <p:nvPr/>
        </p:nvGrpSpPr>
        <p:grpSpPr>
          <a:xfrm>
            <a:off x="847914" y="1546968"/>
            <a:ext cx="3904389" cy="1707218"/>
            <a:chOff x="838200" y="1845898"/>
            <a:chExt cx="3904389" cy="1707218"/>
          </a:xfrm>
        </p:grpSpPr>
        <p:pic>
          <p:nvPicPr>
            <p:cNvPr id="6" name="Picture 5" descr="ehr-icon.png">
              <a:extLst>
                <a:ext uri="{FF2B5EF4-FFF2-40B4-BE49-F238E27FC236}">
                  <a16:creationId xmlns:a16="http://schemas.microsoft.com/office/drawing/2014/main" id="{40C48B0B-E5A1-C04F-AA14-81B6B4EB6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32851"/>
              <a:ext cx="2928940" cy="1620265"/>
            </a:xfrm>
            <a:prstGeom prst="rect">
              <a:avLst/>
            </a:prstGeom>
          </p:spPr>
        </p:pic>
        <p:sp>
          <p:nvSpPr>
            <p:cNvPr id="7" name="TextBox 6">
              <a:extLst>
                <a:ext uri="{FF2B5EF4-FFF2-40B4-BE49-F238E27FC236}">
                  <a16:creationId xmlns:a16="http://schemas.microsoft.com/office/drawing/2014/main" id="{3AA96AC3-1EDC-4B48-9902-D8A950959E1B}"/>
                </a:ext>
              </a:extLst>
            </p:cNvPr>
            <p:cNvSpPr txBox="1"/>
            <p:nvPr/>
          </p:nvSpPr>
          <p:spPr>
            <a:xfrm>
              <a:off x="3486180" y="1845898"/>
              <a:ext cx="1256409" cy="415494"/>
            </a:xfrm>
            <a:prstGeom prst="rect">
              <a:avLst/>
            </a:prstGeom>
            <a:noFill/>
          </p:spPr>
          <p:txBody>
            <a:bodyPr wrap="square" lIns="121917" tIns="60958" rIns="121917" bIns="60958" rtlCol="0">
              <a:spAutoFit/>
            </a:bodyPr>
            <a:lstStyle/>
            <a:p>
              <a:r>
                <a:rPr lang="en-US" dirty="0"/>
                <a:t>CDS Client</a:t>
              </a:r>
            </a:p>
          </p:txBody>
        </p:sp>
      </p:grpSp>
      <p:sp>
        <p:nvSpPr>
          <p:cNvPr id="8" name="Right Arrow 7">
            <a:extLst>
              <a:ext uri="{FF2B5EF4-FFF2-40B4-BE49-F238E27FC236}">
                <a16:creationId xmlns:a16="http://schemas.microsoft.com/office/drawing/2014/main" id="{F1266D25-5AA2-C447-888A-098B85B49A07}"/>
              </a:ext>
            </a:extLst>
          </p:cNvPr>
          <p:cNvSpPr/>
          <p:nvPr/>
        </p:nvSpPr>
        <p:spPr>
          <a:xfrm>
            <a:off x="3034118" y="517363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pic>
        <p:nvPicPr>
          <p:cNvPr id="11" name="Picture 10">
            <a:extLst>
              <a:ext uri="{FF2B5EF4-FFF2-40B4-BE49-F238E27FC236}">
                <a16:creationId xmlns:a16="http://schemas.microsoft.com/office/drawing/2014/main" id="{BD32420D-EFAA-834F-B37F-D3F23329ADFF}"/>
              </a:ext>
            </a:extLst>
          </p:cNvPr>
          <p:cNvPicPr>
            <a:picLocks noChangeAspect="1"/>
          </p:cNvPicPr>
          <p:nvPr/>
        </p:nvPicPr>
        <p:blipFill>
          <a:blip r:embed="rId4"/>
          <a:stretch>
            <a:fillRect/>
          </a:stretch>
        </p:blipFill>
        <p:spPr>
          <a:xfrm>
            <a:off x="7797098" y="5982656"/>
            <a:ext cx="458430" cy="648926"/>
          </a:xfrm>
          <a:prstGeom prst="rect">
            <a:avLst/>
          </a:prstGeom>
        </p:spPr>
      </p:pic>
      <p:sp>
        <p:nvSpPr>
          <p:cNvPr id="12" name="TextBox 11">
            <a:extLst>
              <a:ext uri="{FF2B5EF4-FFF2-40B4-BE49-F238E27FC236}">
                <a16:creationId xmlns:a16="http://schemas.microsoft.com/office/drawing/2014/main" id="{AE21E64F-F2DE-A94C-9C46-E01E9A3171A2}"/>
              </a:ext>
            </a:extLst>
          </p:cNvPr>
          <p:cNvSpPr txBox="1"/>
          <p:nvPr/>
        </p:nvSpPr>
        <p:spPr>
          <a:xfrm>
            <a:off x="4365424" y="4837011"/>
            <a:ext cx="2409052" cy="415494"/>
          </a:xfrm>
          <a:prstGeom prst="rect">
            <a:avLst/>
          </a:prstGeom>
          <a:noFill/>
        </p:spPr>
        <p:txBody>
          <a:bodyPr wrap="square" lIns="121917" tIns="60958" rIns="121917" bIns="60958" rtlCol="0">
            <a:spAutoFit/>
          </a:bodyPr>
          <a:lstStyle/>
          <a:p>
            <a:r>
              <a:rPr lang="en-US" dirty="0"/>
              <a:t>Prefetch FHIR data</a:t>
            </a:r>
          </a:p>
        </p:txBody>
      </p:sp>
      <p:sp>
        <p:nvSpPr>
          <p:cNvPr id="13" name="TextBox 12">
            <a:extLst>
              <a:ext uri="{FF2B5EF4-FFF2-40B4-BE49-F238E27FC236}">
                <a16:creationId xmlns:a16="http://schemas.microsoft.com/office/drawing/2014/main" id="{7C8B01D2-E7F0-BE4F-A4D7-61E350A56400}"/>
              </a:ext>
            </a:extLst>
          </p:cNvPr>
          <p:cNvSpPr txBox="1"/>
          <p:nvPr/>
        </p:nvSpPr>
        <p:spPr>
          <a:xfrm>
            <a:off x="4527955" y="5843890"/>
            <a:ext cx="2070053" cy="415494"/>
          </a:xfrm>
          <a:prstGeom prst="rect">
            <a:avLst/>
          </a:prstGeom>
          <a:noFill/>
        </p:spPr>
        <p:txBody>
          <a:bodyPr wrap="square" lIns="121917" tIns="60958" rIns="121917" bIns="60958" rtlCol="0">
            <a:spAutoFit/>
          </a:bodyPr>
          <a:lstStyle/>
          <a:p>
            <a:r>
              <a:rPr lang="en-US" dirty="0"/>
              <a:t>Retrieve FHIR data</a:t>
            </a:r>
          </a:p>
        </p:txBody>
      </p:sp>
      <p:sp>
        <p:nvSpPr>
          <p:cNvPr id="16" name="Left Arrow 15">
            <a:extLst>
              <a:ext uri="{FF2B5EF4-FFF2-40B4-BE49-F238E27FC236}">
                <a16:creationId xmlns:a16="http://schemas.microsoft.com/office/drawing/2014/main" id="{1A86083D-45A8-FE40-96F0-E7F1B681842D}"/>
              </a:ext>
            </a:extLst>
          </p:cNvPr>
          <p:cNvSpPr/>
          <p:nvPr/>
        </p:nvSpPr>
        <p:spPr>
          <a:xfrm>
            <a:off x="3027149" y="6174382"/>
            <a:ext cx="4703688"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a:t>
            </a:r>
          </a:p>
        </p:txBody>
      </p:sp>
      <p:grpSp>
        <p:nvGrpSpPr>
          <p:cNvPr id="26" name="Group 25">
            <a:extLst>
              <a:ext uri="{FF2B5EF4-FFF2-40B4-BE49-F238E27FC236}">
                <a16:creationId xmlns:a16="http://schemas.microsoft.com/office/drawing/2014/main" id="{BE84759C-F5DC-424C-BE7E-770A9279B875}"/>
              </a:ext>
            </a:extLst>
          </p:cNvPr>
          <p:cNvGrpSpPr/>
          <p:nvPr/>
        </p:nvGrpSpPr>
        <p:grpSpPr>
          <a:xfrm>
            <a:off x="6598008" y="1572016"/>
            <a:ext cx="5387359" cy="2917588"/>
            <a:chOff x="6598008" y="1933433"/>
            <a:chExt cx="5387359" cy="2917588"/>
          </a:xfrm>
        </p:grpSpPr>
        <p:grpSp>
          <p:nvGrpSpPr>
            <p:cNvPr id="25" name="Group 24">
              <a:extLst>
                <a:ext uri="{FF2B5EF4-FFF2-40B4-BE49-F238E27FC236}">
                  <a16:creationId xmlns:a16="http://schemas.microsoft.com/office/drawing/2014/main" id="{B6A42733-7E26-AC40-AF1E-B5F007B3DF00}"/>
                </a:ext>
              </a:extLst>
            </p:cNvPr>
            <p:cNvGrpSpPr/>
            <p:nvPr/>
          </p:nvGrpSpPr>
          <p:grpSpPr>
            <a:xfrm>
              <a:off x="6598008" y="1933433"/>
              <a:ext cx="3791963" cy="2048036"/>
              <a:chOff x="6598008" y="1933433"/>
              <a:chExt cx="3791963" cy="2048036"/>
            </a:xfrm>
          </p:grpSpPr>
          <p:pic>
            <p:nvPicPr>
              <p:cNvPr id="4" name="Picture 3" descr="cloud-service.png">
                <a:extLst>
                  <a:ext uri="{FF2B5EF4-FFF2-40B4-BE49-F238E27FC236}">
                    <a16:creationId xmlns:a16="http://schemas.microsoft.com/office/drawing/2014/main" id="{BF88BE7F-0C48-C940-ADFA-47BD361778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8008" y="2020610"/>
                <a:ext cx="2718657" cy="1960859"/>
              </a:xfrm>
              <a:prstGeom prst="rect">
                <a:avLst/>
              </a:prstGeom>
            </p:spPr>
          </p:pic>
          <p:sp>
            <p:nvSpPr>
              <p:cNvPr id="5" name="TextBox 4">
                <a:extLst>
                  <a:ext uri="{FF2B5EF4-FFF2-40B4-BE49-F238E27FC236}">
                    <a16:creationId xmlns:a16="http://schemas.microsoft.com/office/drawing/2014/main" id="{7D5F64D8-6C51-2A4E-A41B-F8103425AAFA}"/>
                  </a:ext>
                </a:extLst>
              </p:cNvPr>
              <p:cNvSpPr txBox="1"/>
              <p:nvPr/>
            </p:nvSpPr>
            <p:spPr>
              <a:xfrm>
                <a:off x="8708118" y="1933433"/>
                <a:ext cx="1681853" cy="415494"/>
              </a:xfrm>
              <a:prstGeom prst="rect">
                <a:avLst/>
              </a:prstGeom>
              <a:noFill/>
            </p:spPr>
            <p:txBody>
              <a:bodyPr wrap="square" lIns="121917" tIns="60958" rIns="121917" bIns="60958" rtlCol="0">
                <a:spAutoFit/>
              </a:bodyPr>
              <a:lstStyle/>
              <a:p>
                <a:r>
                  <a:rPr lang="en-US" dirty="0"/>
                  <a:t>CDS Service</a:t>
                </a:r>
              </a:p>
            </p:txBody>
          </p:sp>
        </p:grpSp>
        <p:grpSp>
          <p:nvGrpSpPr>
            <p:cNvPr id="23" name="Group 22">
              <a:extLst>
                <a:ext uri="{FF2B5EF4-FFF2-40B4-BE49-F238E27FC236}">
                  <a16:creationId xmlns:a16="http://schemas.microsoft.com/office/drawing/2014/main" id="{AD5DBCBD-E43C-8040-A076-2AA5778B289B}"/>
                </a:ext>
              </a:extLst>
            </p:cNvPr>
            <p:cNvGrpSpPr/>
            <p:nvPr/>
          </p:nvGrpSpPr>
          <p:grpSpPr>
            <a:xfrm>
              <a:off x="10009440" y="2807116"/>
              <a:ext cx="1975927" cy="2043905"/>
              <a:chOff x="10009440" y="3072946"/>
              <a:chExt cx="1975927" cy="2043905"/>
            </a:xfrm>
          </p:grpSpPr>
          <p:sp>
            <p:nvSpPr>
              <p:cNvPr id="17" name="Can 16">
                <a:extLst>
                  <a:ext uri="{FF2B5EF4-FFF2-40B4-BE49-F238E27FC236}">
                    <a16:creationId xmlns:a16="http://schemas.microsoft.com/office/drawing/2014/main" id="{C3231779-C2FE-2547-A8B9-CDE3E0920BD3}"/>
                  </a:ext>
                </a:extLst>
              </p:cNvPr>
              <p:cNvSpPr/>
              <p:nvPr/>
            </p:nvSpPr>
            <p:spPr>
              <a:xfrm>
                <a:off x="10009440" y="30729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8" name="Can 17">
                <a:extLst>
                  <a:ext uri="{FF2B5EF4-FFF2-40B4-BE49-F238E27FC236}">
                    <a16:creationId xmlns:a16="http://schemas.microsoft.com/office/drawing/2014/main" id="{1AE77B21-4924-4948-B84A-2C6FD08CD5D5}"/>
                  </a:ext>
                </a:extLst>
              </p:cNvPr>
              <p:cNvSpPr/>
              <p:nvPr/>
            </p:nvSpPr>
            <p:spPr>
              <a:xfrm>
                <a:off x="10161840" y="32253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sp>
            <p:nvSpPr>
              <p:cNvPr id="19" name="Can 18">
                <a:extLst>
                  <a:ext uri="{FF2B5EF4-FFF2-40B4-BE49-F238E27FC236}">
                    <a16:creationId xmlns:a16="http://schemas.microsoft.com/office/drawing/2014/main" id="{100A8B47-BEA6-AA40-88FB-89B3092F23A2}"/>
                  </a:ext>
                </a:extLst>
              </p:cNvPr>
              <p:cNvSpPr/>
              <p:nvPr/>
            </p:nvSpPr>
            <p:spPr>
              <a:xfrm>
                <a:off x="10314240" y="3377746"/>
                <a:ext cx="1671127" cy="1739105"/>
              </a:xfrm>
              <a:prstGeom prst="can">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Other Data Sources</a:t>
                </a:r>
              </a:p>
            </p:txBody>
          </p:sp>
        </p:grpSp>
        <p:sp>
          <p:nvSpPr>
            <p:cNvPr id="20" name="Right Arrow 19">
              <a:extLst>
                <a:ext uri="{FF2B5EF4-FFF2-40B4-BE49-F238E27FC236}">
                  <a16:creationId xmlns:a16="http://schemas.microsoft.com/office/drawing/2014/main" id="{0D39A90F-4D7C-FE49-B0D4-6CE1FBB09C46}"/>
                </a:ext>
              </a:extLst>
            </p:cNvPr>
            <p:cNvSpPr/>
            <p:nvPr/>
          </p:nvSpPr>
          <p:spPr>
            <a:xfrm rot="2086235">
              <a:off x="9316630" y="3381203"/>
              <a:ext cx="698463" cy="393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EE37112-463E-CC49-BAAD-18C4E8B76278}"/>
              </a:ext>
            </a:extLst>
          </p:cNvPr>
          <p:cNvPicPr>
            <a:picLocks noChangeAspect="1"/>
          </p:cNvPicPr>
          <p:nvPr/>
        </p:nvPicPr>
        <p:blipFill>
          <a:blip r:embed="rId4"/>
          <a:stretch>
            <a:fillRect/>
          </a:stretch>
        </p:blipFill>
        <p:spPr>
          <a:xfrm>
            <a:off x="7783928" y="5021266"/>
            <a:ext cx="458430" cy="648926"/>
          </a:xfrm>
          <a:prstGeom prst="rect">
            <a:avLst/>
          </a:prstGeom>
        </p:spPr>
      </p:pic>
      <p:sp>
        <p:nvSpPr>
          <p:cNvPr id="22" name="Right Arrow 21">
            <a:extLst>
              <a:ext uri="{FF2B5EF4-FFF2-40B4-BE49-F238E27FC236}">
                <a16:creationId xmlns:a16="http://schemas.microsoft.com/office/drawing/2014/main" id="{28583001-9CBB-CC44-84FF-C03865A26AAD}"/>
              </a:ext>
            </a:extLst>
          </p:cNvPr>
          <p:cNvSpPr/>
          <p:nvPr/>
        </p:nvSpPr>
        <p:spPr>
          <a:xfrm>
            <a:off x="3027149" y="4044683"/>
            <a:ext cx="47036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a:t>
            </a:r>
          </a:p>
        </p:txBody>
      </p:sp>
      <p:sp>
        <p:nvSpPr>
          <p:cNvPr id="27" name="TextBox 26">
            <a:extLst>
              <a:ext uri="{FF2B5EF4-FFF2-40B4-BE49-F238E27FC236}">
                <a16:creationId xmlns:a16="http://schemas.microsoft.com/office/drawing/2014/main" id="{C309EF67-E0C4-4748-826C-E2F9AEB0E915}"/>
              </a:ext>
            </a:extLst>
          </p:cNvPr>
          <p:cNvSpPr txBox="1"/>
          <p:nvPr/>
        </p:nvSpPr>
        <p:spPr>
          <a:xfrm>
            <a:off x="4358455" y="3748107"/>
            <a:ext cx="2409052" cy="415494"/>
          </a:xfrm>
          <a:prstGeom prst="rect">
            <a:avLst/>
          </a:prstGeom>
          <a:noFill/>
        </p:spPr>
        <p:txBody>
          <a:bodyPr wrap="square" lIns="121917" tIns="60958" rIns="121917" bIns="60958" rtlCol="0">
            <a:spAutoFit/>
          </a:bodyPr>
          <a:lstStyle/>
          <a:p>
            <a:r>
              <a:rPr lang="en-US" dirty="0"/>
              <a:t>Hook context data</a:t>
            </a:r>
          </a:p>
        </p:txBody>
      </p:sp>
    </p:spTree>
    <p:extLst>
      <p:ext uri="{BB962C8B-B14F-4D97-AF65-F5344CB8AC3E}">
        <p14:creationId xmlns:p14="http://schemas.microsoft.com/office/powerpoint/2010/main" val="3227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3" grpId="0"/>
      <p:bldP spid="16" grpId="0" animBg="1"/>
      <p:bldP spid="22"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3BBF-615A-5448-A49B-D4BACD7007C0}"/>
              </a:ext>
            </a:extLst>
          </p:cNvPr>
          <p:cNvSpPr>
            <a:spLocks noGrp="1"/>
          </p:cNvSpPr>
          <p:nvPr>
            <p:ph type="title"/>
          </p:nvPr>
        </p:nvSpPr>
        <p:spPr/>
        <p:txBody>
          <a:bodyPr/>
          <a:lstStyle/>
          <a:p>
            <a:r>
              <a:rPr lang="en-US" dirty="0"/>
              <a:t>Hook Context Data</a:t>
            </a:r>
          </a:p>
        </p:txBody>
      </p:sp>
      <p:sp>
        <p:nvSpPr>
          <p:cNvPr id="3" name="Content Placeholder 2">
            <a:extLst>
              <a:ext uri="{FF2B5EF4-FFF2-40B4-BE49-F238E27FC236}">
                <a16:creationId xmlns:a16="http://schemas.microsoft.com/office/drawing/2014/main" id="{39CB4939-6995-AA45-B887-08BFBB9639A9}"/>
              </a:ext>
            </a:extLst>
          </p:cNvPr>
          <p:cNvSpPr>
            <a:spLocks noGrp="1"/>
          </p:cNvSpPr>
          <p:nvPr>
            <p:ph idx="1"/>
          </p:nvPr>
        </p:nvSpPr>
        <p:spPr>
          <a:xfrm>
            <a:off x="838200" y="1825625"/>
            <a:ext cx="10515600" cy="2066401"/>
          </a:xfrm>
        </p:spPr>
        <p:txBody>
          <a:bodyPr>
            <a:normAutofit/>
          </a:bodyPr>
          <a:lstStyle/>
          <a:p>
            <a:r>
              <a:rPr lang="en-US" dirty="0"/>
              <a:t>Every hook defines its own workflow and context</a:t>
            </a:r>
          </a:p>
          <a:p>
            <a:r>
              <a:rPr lang="en-US" dirty="0"/>
              <a:t>Data specific to a hook</a:t>
            </a:r>
          </a:p>
          <a:p>
            <a:r>
              <a:rPr lang="en-US" dirty="0"/>
              <a:t>Data that all CDS Services using that hook would use</a:t>
            </a:r>
          </a:p>
          <a:p>
            <a:r>
              <a:rPr lang="en-US" dirty="0"/>
              <a:t>Can be FHIR data (or references to FHIR data) but not always</a:t>
            </a:r>
          </a:p>
        </p:txBody>
      </p:sp>
      <p:sp>
        <p:nvSpPr>
          <p:cNvPr id="4" name="TextBox 3">
            <a:extLst>
              <a:ext uri="{FF2B5EF4-FFF2-40B4-BE49-F238E27FC236}">
                <a16:creationId xmlns:a16="http://schemas.microsoft.com/office/drawing/2014/main" id="{653234F3-7F56-AF41-9233-31F498734321}"/>
              </a:ext>
            </a:extLst>
          </p:cNvPr>
          <p:cNvSpPr txBox="1"/>
          <p:nvPr/>
        </p:nvSpPr>
        <p:spPr>
          <a:xfrm>
            <a:off x="509452" y="4166346"/>
            <a:ext cx="6191794" cy="523220"/>
          </a:xfrm>
          <a:prstGeom prst="rect">
            <a:avLst/>
          </a:prstGeom>
          <a:noFill/>
        </p:spPr>
        <p:txBody>
          <a:bodyPr wrap="square" rtlCol="0">
            <a:spAutoFit/>
          </a:bodyPr>
          <a:lstStyle/>
          <a:p>
            <a:r>
              <a:rPr lang="en-US" sz="2800" b="1" dirty="0">
                <a:solidFill>
                  <a:schemeClr val="accent1"/>
                </a:solidFill>
              </a:rPr>
              <a:t>Example: patient-view hook</a:t>
            </a:r>
          </a:p>
        </p:txBody>
      </p:sp>
      <p:graphicFrame>
        <p:nvGraphicFramePr>
          <p:cNvPr id="5" name="Table 4">
            <a:extLst>
              <a:ext uri="{FF2B5EF4-FFF2-40B4-BE49-F238E27FC236}">
                <a16:creationId xmlns:a16="http://schemas.microsoft.com/office/drawing/2014/main" id="{65FF3B94-AA19-7544-9CCC-B3FD4BFBAB92}"/>
              </a:ext>
            </a:extLst>
          </p:cNvPr>
          <p:cNvGraphicFramePr>
            <a:graphicFrameLocks noGrp="1"/>
          </p:cNvGraphicFramePr>
          <p:nvPr>
            <p:extLst>
              <p:ext uri="{D42A27DB-BD31-4B8C-83A1-F6EECF244321}">
                <p14:modId xmlns:p14="http://schemas.microsoft.com/office/powerpoint/2010/main" val="776807833"/>
              </p:ext>
            </p:extLst>
          </p:nvPr>
        </p:nvGraphicFramePr>
        <p:xfrm>
          <a:off x="509452" y="4689566"/>
          <a:ext cx="11234055" cy="1761717"/>
        </p:xfrm>
        <a:graphic>
          <a:graphicData uri="http://schemas.openxmlformats.org/drawingml/2006/table">
            <a:tbl>
              <a:tblPr firstRow="1" bandRow="1">
                <a:tableStyleId>{5C22544A-7EE6-4342-B048-85BDC9FD1C3A}</a:tableStyleId>
              </a:tblPr>
              <a:tblGrid>
                <a:gridCol w="1423851">
                  <a:extLst>
                    <a:ext uri="{9D8B030D-6E8A-4147-A177-3AD203B41FA5}">
                      <a16:colId xmlns:a16="http://schemas.microsoft.com/office/drawing/2014/main" val="1574914469"/>
                    </a:ext>
                  </a:extLst>
                </a:gridCol>
                <a:gridCol w="1358538">
                  <a:extLst>
                    <a:ext uri="{9D8B030D-6E8A-4147-A177-3AD203B41FA5}">
                      <a16:colId xmlns:a16="http://schemas.microsoft.com/office/drawing/2014/main" val="4274821355"/>
                    </a:ext>
                  </a:extLst>
                </a:gridCol>
                <a:gridCol w="1711234">
                  <a:extLst>
                    <a:ext uri="{9D8B030D-6E8A-4147-A177-3AD203B41FA5}">
                      <a16:colId xmlns:a16="http://schemas.microsoft.com/office/drawing/2014/main" val="4155542179"/>
                    </a:ext>
                  </a:extLst>
                </a:gridCol>
                <a:gridCol w="770708">
                  <a:extLst>
                    <a:ext uri="{9D8B030D-6E8A-4147-A177-3AD203B41FA5}">
                      <a16:colId xmlns:a16="http://schemas.microsoft.com/office/drawing/2014/main" val="810316980"/>
                    </a:ext>
                  </a:extLst>
                </a:gridCol>
                <a:gridCol w="5969724">
                  <a:extLst>
                    <a:ext uri="{9D8B030D-6E8A-4147-A177-3AD203B41FA5}">
                      <a16:colId xmlns:a16="http://schemas.microsoft.com/office/drawing/2014/main" val="1423315175"/>
                    </a:ext>
                  </a:extLst>
                </a:gridCol>
              </a:tblGrid>
              <a:tr h="379957">
                <a:tc>
                  <a:txBody>
                    <a:bodyPr/>
                    <a:lstStyle/>
                    <a:p>
                      <a:pPr algn="ctr"/>
                      <a:r>
                        <a:rPr lang="en-US" dirty="0"/>
                        <a:t>Field</a:t>
                      </a:r>
                    </a:p>
                  </a:txBody>
                  <a:tcPr/>
                </a:tc>
                <a:tc>
                  <a:txBody>
                    <a:bodyPr/>
                    <a:lstStyle/>
                    <a:p>
                      <a:pPr algn="ctr"/>
                      <a:r>
                        <a:rPr lang="en-US" dirty="0"/>
                        <a:t>Optionality</a:t>
                      </a:r>
                    </a:p>
                  </a:txBody>
                  <a:tcPr/>
                </a:tc>
                <a:tc>
                  <a:txBody>
                    <a:bodyPr/>
                    <a:lstStyle/>
                    <a:p>
                      <a:pPr algn="ctr"/>
                      <a:r>
                        <a:rPr lang="en-US" dirty="0"/>
                        <a:t>Prefetch Token?</a:t>
                      </a:r>
                    </a:p>
                  </a:txBody>
                  <a:tcPr/>
                </a:tc>
                <a:tc>
                  <a:txBody>
                    <a:bodyPr/>
                    <a:lstStyle/>
                    <a:p>
                      <a:pPr algn="ctr"/>
                      <a:r>
                        <a:rPr lang="en-US" dirty="0"/>
                        <a:t>Type</a:t>
                      </a:r>
                    </a:p>
                  </a:txBody>
                  <a:tcPr/>
                </a:tc>
                <a:tc>
                  <a:txBody>
                    <a:bodyPr/>
                    <a:lstStyle/>
                    <a:p>
                      <a:pPr algn="ctr"/>
                      <a:r>
                        <a:rPr lang="en-US" dirty="0"/>
                        <a:t>Description</a:t>
                      </a:r>
                    </a:p>
                  </a:txBody>
                  <a:tcPr/>
                </a:tc>
                <a:extLst>
                  <a:ext uri="{0D108BD9-81ED-4DB2-BD59-A6C34878D82A}">
                    <a16:rowId xmlns:a16="http://schemas.microsoft.com/office/drawing/2014/main" val="1617998849"/>
                  </a:ext>
                </a:extLst>
              </a:tr>
              <a:tr h="370840">
                <a:tc>
                  <a:txBody>
                    <a:bodyPr/>
                    <a:lstStyle/>
                    <a:p>
                      <a:r>
                        <a:rPr lang="en-US" dirty="0" err="1"/>
                        <a:t>userId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resource type + id of the current user</a:t>
                      </a:r>
                      <a:br>
                        <a:rPr lang="en-US" dirty="0"/>
                      </a:br>
                      <a:r>
                        <a:rPr lang="en-US" dirty="0" err="1"/>
                        <a:t>eg</a:t>
                      </a:r>
                      <a:r>
                        <a:rPr lang="en-US" dirty="0"/>
                        <a:t>: </a:t>
                      </a:r>
                      <a:r>
                        <a:rPr lang="en-US" dirty="0">
                          <a:latin typeface="Courier New" panose="02070309020205020404" pitchFamily="49" charset="0"/>
                          <a:cs typeface="Courier New" panose="02070309020205020404" pitchFamily="49" charset="0"/>
                        </a:rPr>
                        <a:t>Practitioner/1</a:t>
                      </a:r>
                      <a:r>
                        <a:rPr lang="en-US" dirty="0"/>
                        <a:t> or </a:t>
                      </a:r>
                      <a:r>
                        <a:rPr lang="en-US" dirty="0">
                          <a:latin typeface="Courier New" panose="02070309020205020404" pitchFamily="49" charset="0"/>
                          <a:cs typeface="Courier New" panose="02070309020205020404" pitchFamily="49" charset="0"/>
                        </a:rPr>
                        <a:t>Patient/2</a:t>
                      </a:r>
                    </a:p>
                  </a:txBody>
                  <a:tcPr/>
                </a:tc>
                <a:extLst>
                  <a:ext uri="{0D108BD9-81ED-4DB2-BD59-A6C34878D82A}">
                    <a16:rowId xmlns:a16="http://schemas.microsoft.com/office/drawing/2014/main" val="1458903538"/>
                  </a:ext>
                </a:extLst>
              </a:tr>
              <a:tr h="370840">
                <a:tc>
                  <a:txBody>
                    <a:bodyPr/>
                    <a:lstStyle/>
                    <a:p>
                      <a:r>
                        <a:rPr lang="en-US" dirty="0" err="1"/>
                        <a:t>patientId</a:t>
                      </a:r>
                      <a:endParaRPr lang="en-US" dirty="0"/>
                    </a:p>
                  </a:txBody>
                  <a:tcPr/>
                </a:tc>
                <a:tc>
                  <a:txBody>
                    <a:bodyPr/>
                    <a:lstStyle/>
                    <a:p>
                      <a:r>
                        <a:rPr lang="en-US" dirty="0"/>
                        <a:t>REQUIRED</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Patient.id</a:t>
                      </a:r>
                      <a:r>
                        <a:rPr lang="en-US" dirty="0"/>
                        <a:t> of the current patient in context</a:t>
                      </a:r>
                    </a:p>
                  </a:txBody>
                  <a:tcPr/>
                </a:tc>
                <a:extLst>
                  <a:ext uri="{0D108BD9-81ED-4DB2-BD59-A6C34878D82A}">
                    <a16:rowId xmlns:a16="http://schemas.microsoft.com/office/drawing/2014/main" val="4248448769"/>
                  </a:ext>
                </a:extLst>
              </a:tr>
              <a:tr h="370840">
                <a:tc>
                  <a:txBody>
                    <a:bodyPr/>
                    <a:lstStyle/>
                    <a:p>
                      <a:r>
                        <a:rPr lang="en-US" dirty="0" err="1"/>
                        <a:t>encounterId</a:t>
                      </a:r>
                      <a:endParaRPr lang="en-US" dirty="0"/>
                    </a:p>
                  </a:txBody>
                  <a:tcPr/>
                </a:tc>
                <a:tc>
                  <a:txBody>
                    <a:bodyPr/>
                    <a:lstStyle/>
                    <a:p>
                      <a:r>
                        <a:rPr lang="en-US" dirty="0"/>
                        <a:t>OPTIONAL</a:t>
                      </a:r>
                    </a:p>
                  </a:txBody>
                  <a:tcPr/>
                </a:tc>
                <a:tc>
                  <a:txBody>
                    <a:bodyPr/>
                    <a:lstStyle/>
                    <a:p>
                      <a:r>
                        <a:rPr lang="en-US" dirty="0"/>
                        <a:t>Yes</a:t>
                      </a:r>
                    </a:p>
                  </a:txBody>
                  <a:tcPr/>
                </a:tc>
                <a:tc>
                  <a:txBody>
                    <a:bodyPr/>
                    <a:lstStyle/>
                    <a:p>
                      <a:r>
                        <a:rPr lang="en-US" dirty="0"/>
                        <a:t>string</a:t>
                      </a:r>
                    </a:p>
                  </a:txBody>
                  <a:tcPr/>
                </a:tc>
                <a:tc>
                  <a:txBody>
                    <a:bodyPr/>
                    <a:lstStyle/>
                    <a:p>
                      <a:r>
                        <a:rPr lang="en-US" dirty="0"/>
                        <a:t>The FHIR </a:t>
                      </a:r>
                      <a:r>
                        <a:rPr lang="en-US" dirty="0" err="1"/>
                        <a:t>Encounter.id</a:t>
                      </a:r>
                      <a:r>
                        <a:rPr lang="en-US" dirty="0"/>
                        <a:t> of the current encounter in context</a:t>
                      </a:r>
                    </a:p>
                  </a:txBody>
                  <a:tcPr/>
                </a:tc>
                <a:extLst>
                  <a:ext uri="{0D108BD9-81ED-4DB2-BD59-A6C34878D82A}">
                    <a16:rowId xmlns:a16="http://schemas.microsoft.com/office/drawing/2014/main" val="2758841387"/>
                  </a:ext>
                </a:extLst>
              </a:tr>
            </a:tbl>
          </a:graphicData>
        </a:graphic>
      </p:graphicFrame>
    </p:spTree>
    <p:extLst>
      <p:ext uri="{BB962C8B-B14F-4D97-AF65-F5344CB8AC3E}">
        <p14:creationId xmlns:p14="http://schemas.microsoft.com/office/powerpoint/2010/main" val="2040959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9DC6-ADFF-6649-8E37-A1A6AA8E882C}"/>
              </a:ext>
            </a:extLst>
          </p:cNvPr>
          <p:cNvSpPr>
            <a:spLocks noGrp="1"/>
          </p:cNvSpPr>
          <p:nvPr>
            <p:ph type="title"/>
          </p:nvPr>
        </p:nvSpPr>
        <p:spPr/>
        <p:txBody>
          <a:bodyPr/>
          <a:lstStyle/>
          <a:p>
            <a:r>
              <a:rPr lang="en-US" dirty="0"/>
              <a:t>Prefetch Data</a:t>
            </a:r>
          </a:p>
        </p:txBody>
      </p:sp>
      <p:sp>
        <p:nvSpPr>
          <p:cNvPr id="3" name="Content Placeholder 2">
            <a:extLst>
              <a:ext uri="{FF2B5EF4-FFF2-40B4-BE49-F238E27FC236}">
                <a16:creationId xmlns:a16="http://schemas.microsoft.com/office/drawing/2014/main" id="{FAF23A3D-E100-BD45-ADDE-5FE097633623}"/>
              </a:ext>
            </a:extLst>
          </p:cNvPr>
          <p:cNvSpPr>
            <a:spLocks noGrp="1"/>
          </p:cNvSpPr>
          <p:nvPr>
            <p:ph idx="1"/>
          </p:nvPr>
        </p:nvSpPr>
        <p:spPr>
          <a:xfrm>
            <a:off x="838200" y="1825624"/>
            <a:ext cx="10515600" cy="2674307"/>
          </a:xfrm>
        </p:spPr>
        <p:txBody>
          <a:bodyPr>
            <a:normAutofit/>
          </a:bodyPr>
          <a:lstStyle/>
          <a:p>
            <a:r>
              <a:rPr lang="en-US" dirty="0"/>
              <a:t>Always FHIR data</a:t>
            </a:r>
          </a:p>
          <a:p>
            <a:r>
              <a:rPr lang="en-US" dirty="0"/>
              <a:t>Data specific to a given CDS Service</a:t>
            </a:r>
          </a:p>
          <a:p>
            <a:r>
              <a:rPr lang="en-US" dirty="0"/>
              <a:t>CDS Clients are not required to honor prefetch requests from CDS Services</a:t>
            </a:r>
          </a:p>
          <a:p>
            <a:r>
              <a:rPr lang="en-US" dirty="0"/>
              <a:t>Expressed as FHIR read/search queries</a:t>
            </a:r>
          </a:p>
        </p:txBody>
      </p:sp>
      <p:pic>
        <p:nvPicPr>
          <p:cNvPr id="14" name="Picture 13">
            <a:extLst>
              <a:ext uri="{FF2B5EF4-FFF2-40B4-BE49-F238E27FC236}">
                <a16:creationId xmlns:a16="http://schemas.microsoft.com/office/drawing/2014/main" id="{E54C4B5C-1FE8-8D4E-BDAC-4127F1D6C0B3}"/>
              </a:ext>
            </a:extLst>
          </p:cNvPr>
          <p:cNvPicPr>
            <a:picLocks noChangeAspect="1"/>
          </p:cNvPicPr>
          <p:nvPr/>
        </p:nvPicPr>
        <p:blipFill>
          <a:blip r:embed="rId3"/>
          <a:stretch>
            <a:fillRect/>
          </a:stretch>
        </p:blipFill>
        <p:spPr>
          <a:xfrm>
            <a:off x="4191642" y="230189"/>
            <a:ext cx="876746" cy="1241069"/>
          </a:xfrm>
          <a:prstGeom prst="rect">
            <a:avLst/>
          </a:prstGeom>
        </p:spPr>
      </p:pic>
      <p:graphicFrame>
        <p:nvGraphicFramePr>
          <p:cNvPr id="16" name="Table 15">
            <a:extLst>
              <a:ext uri="{FF2B5EF4-FFF2-40B4-BE49-F238E27FC236}">
                <a16:creationId xmlns:a16="http://schemas.microsoft.com/office/drawing/2014/main" id="{FED54CDA-341A-3E49-B3DD-139BB4302CA0}"/>
              </a:ext>
            </a:extLst>
          </p:cNvPr>
          <p:cNvGraphicFramePr>
            <a:graphicFrameLocks noGrp="1"/>
          </p:cNvGraphicFramePr>
          <p:nvPr>
            <p:extLst>
              <p:ext uri="{D42A27DB-BD31-4B8C-83A1-F6EECF244321}">
                <p14:modId xmlns:p14="http://schemas.microsoft.com/office/powerpoint/2010/main" val="322051124"/>
              </p:ext>
            </p:extLst>
          </p:nvPr>
        </p:nvGraphicFramePr>
        <p:xfrm>
          <a:off x="1004388" y="5023152"/>
          <a:ext cx="10349412" cy="1107440"/>
        </p:xfrm>
        <a:graphic>
          <a:graphicData uri="http://schemas.openxmlformats.org/drawingml/2006/table">
            <a:tbl>
              <a:tblPr firstRow="1" bandRow="1">
                <a:tableStyleId>{5C22544A-7EE6-4342-B048-85BDC9FD1C3A}</a:tableStyleId>
              </a:tblPr>
              <a:tblGrid>
                <a:gridCol w="5187406">
                  <a:extLst>
                    <a:ext uri="{9D8B030D-6E8A-4147-A177-3AD203B41FA5}">
                      <a16:colId xmlns:a16="http://schemas.microsoft.com/office/drawing/2014/main" val="4248555807"/>
                    </a:ext>
                  </a:extLst>
                </a:gridCol>
                <a:gridCol w="5162006">
                  <a:extLst>
                    <a:ext uri="{9D8B030D-6E8A-4147-A177-3AD203B41FA5}">
                      <a16:colId xmlns:a16="http://schemas.microsoft.com/office/drawing/2014/main" val="3158076753"/>
                    </a:ext>
                  </a:extLst>
                </a:gridCol>
              </a:tblGrid>
              <a:tr h="0">
                <a:tc>
                  <a:txBody>
                    <a:bodyPr/>
                    <a:lstStyle/>
                    <a:p>
                      <a:pPr algn="ctr"/>
                      <a:r>
                        <a:rPr lang="en-US" dirty="0"/>
                        <a:t>Prefetch Template</a:t>
                      </a:r>
                    </a:p>
                  </a:txBody>
                  <a:tcPr/>
                </a:tc>
                <a:tc>
                  <a:txBody>
                    <a:bodyPr/>
                    <a:lstStyle/>
                    <a:p>
                      <a:pPr algn="ctr"/>
                      <a:r>
                        <a:rPr lang="en-US" dirty="0"/>
                        <a:t>Description</a:t>
                      </a:r>
                    </a:p>
                  </a:txBody>
                  <a:tcPr/>
                </a:tc>
                <a:extLst>
                  <a:ext uri="{0D108BD9-81ED-4DB2-BD59-A6C34878D82A}">
                    <a16:rowId xmlns:a16="http://schemas.microsoft.com/office/drawing/2014/main" val="1400623717"/>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Patient/</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r>
                        <a:rPr lang="en-US" sz="1800" b="1" kern="1200" dirty="0" err="1">
                          <a:solidFill>
                            <a:schemeClr val="accent1"/>
                          </a:solidFill>
                          <a:effectLst/>
                          <a:latin typeface="Courier New" panose="02070309020205020404" pitchFamily="49" charset="0"/>
                          <a:ea typeface="+mn-ea"/>
                          <a:cs typeface="Courier New" panose="02070309020205020404" pitchFamily="49" charset="0"/>
                        </a:rPr>
                        <a:t>context.patientId</a:t>
                      </a:r>
                      <a:r>
                        <a:rPr lang="en-US" sz="1800" b="1" kern="1200" dirty="0">
                          <a:solidFill>
                            <a:schemeClr val="accent1"/>
                          </a:solidFill>
                          <a:effectLst/>
                          <a:latin typeface="Courier New" panose="02070309020205020404" pitchFamily="49" charset="0"/>
                          <a:ea typeface="+mn-ea"/>
                          <a:cs typeface="Courier New" panose="02070309020205020404" pitchFamily="49" charset="0"/>
                        </a:rPr>
                        <a:t>}}</a:t>
                      </a:r>
                      <a:endParaRPr lang="en-US" b="1" dirty="0">
                        <a:solidFill>
                          <a:schemeClr val="accent1"/>
                        </a:solidFill>
                        <a:latin typeface="Courier New" panose="02070309020205020404" pitchFamily="49" charset="0"/>
                        <a:cs typeface="Courier New" panose="02070309020205020404" pitchFamily="49" charset="0"/>
                      </a:endParaRPr>
                    </a:p>
                  </a:txBody>
                  <a:tcPr/>
                </a:tc>
                <a:tc>
                  <a:txBody>
                    <a:bodyPr/>
                    <a:lstStyle/>
                    <a:p>
                      <a:r>
                        <a:rPr lang="en-US" dirty="0"/>
                        <a:t>The current FHIR Patient</a:t>
                      </a:r>
                    </a:p>
                  </a:txBody>
                  <a:tcPr/>
                </a:tc>
                <a:extLst>
                  <a:ext uri="{0D108BD9-81ED-4DB2-BD59-A6C34878D82A}">
                    <a16:rowId xmlns:a16="http://schemas.microsoft.com/office/drawing/2014/main" val="927515112"/>
                  </a:ext>
                </a:extLst>
              </a:tr>
              <a:tr h="370840">
                <a:tc>
                  <a:txBody>
                    <a:bodyPr/>
                    <a:lstStyle/>
                    <a:p>
                      <a:r>
                        <a:rPr lang="en-US" sz="1800" kern="1200" dirty="0">
                          <a:solidFill>
                            <a:schemeClr val="dk1"/>
                          </a:solidFill>
                          <a:effectLst/>
                          <a:latin typeface="Courier New" panose="02070309020205020404" pitchFamily="49" charset="0"/>
                          <a:ea typeface="+mn-ea"/>
                          <a:cs typeface="Courier New" panose="02070309020205020404" pitchFamily="49" charset="0"/>
                        </a:rPr>
                        <a:t>metadata</a:t>
                      </a:r>
                      <a:endParaRPr lang="en-US" dirty="0"/>
                    </a:p>
                  </a:txBody>
                  <a:tcPr/>
                </a:tc>
                <a:tc>
                  <a:txBody>
                    <a:bodyPr/>
                    <a:lstStyle/>
                    <a:p>
                      <a:r>
                        <a:rPr lang="en-US" dirty="0"/>
                        <a:t>The FHIR server’s </a:t>
                      </a:r>
                      <a:r>
                        <a:rPr lang="en-US" dirty="0" err="1"/>
                        <a:t>CapabilityStatement</a:t>
                      </a:r>
                      <a:endParaRPr lang="en-US" dirty="0"/>
                    </a:p>
                  </a:txBody>
                  <a:tcPr/>
                </a:tc>
                <a:extLst>
                  <a:ext uri="{0D108BD9-81ED-4DB2-BD59-A6C34878D82A}">
                    <a16:rowId xmlns:a16="http://schemas.microsoft.com/office/drawing/2014/main" val="1107860207"/>
                  </a:ext>
                </a:extLst>
              </a:tr>
            </a:tbl>
          </a:graphicData>
        </a:graphic>
      </p:graphicFrame>
      <p:sp>
        <p:nvSpPr>
          <p:cNvPr id="17" name="TextBox 16">
            <a:extLst>
              <a:ext uri="{FF2B5EF4-FFF2-40B4-BE49-F238E27FC236}">
                <a16:creationId xmlns:a16="http://schemas.microsoft.com/office/drawing/2014/main" id="{34BD1104-542B-C847-9298-965608541000}"/>
              </a:ext>
            </a:extLst>
          </p:cNvPr>
          <p:cNvSpPr txBox="1"/>
          <p:nvPr/>
        </p:nvSpPr>
        <p:spPr>
          <a:xfrm>
            <a:off x="1004388" y="4499932"/>
            <a:ext cx="6191794" cy="523220"/>
          </a:xfrm>
          <a:prstGeom prst="rect">
            <a:avLst/>
          </a:prstGeom>
          <a:noFill/>
        </p:spPr>
        <p:txBody>
          <a:bodyPr wrap="square" rtlCol="0">
            <a:spAutoFit/>
          </a:bodyPr>
          <a:lstStyle/>
          <a:p>
            <a:r>
              <a:rPr lang="en-US" sz="2800" b="1" dirty="0">
                <a:solidFill>
                  <a:schemeClr val="accent1"/>
                </a:solidFill>
              </a:rPr>
              <a:t>Example prefetch templates</a:t>
            </a:r>
          </a:p>
        </p:txBody>
      </p:sp>
    </p:spTree>
    <p:extLst>
      <p:ext uri="{BB962C8B-B14F-4D97-AF65-F5344CB8AC3E}">
        <p14:creationId xmlns:p14="http://schemas.microsoft.com/office/powerpoint/2010/main" val="16994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0384-951C-8C4B-ADE0-305D4245AECF}"/>
              </a:ext>
            </a:extLst>
          </p:cNvPr>
          <p:cNvSpPr>
            <a:spLocks noGrp="1"/>
          </p:cNvSpPr>
          <p:nvPr>
            <p:ph type="title"/>
          </p:nvPr>
        </p:nvSpPr>
        <p:spPr/>
        <p:txBody>
          <a:bodyPr/>
          <a:lstStyle/>
          <a:p>
            <a:r>
              <a:rPr lang="en-US" dirty="0"/>
              <a:t>Why Prefetch?</a:t>
            </a:r>
          </a:p>
        </p:txBody>
      </p:sp>
      <p:pic>
        <p:nvPicPr>
          <p:cNvPr id="4" name="Picture 3">
            <a:extLst>
              <a:ext uri="{FF2B5EF4-FFF2-40B4-BE49-F238E27FC236}">
                <a16:creationId xmlns:a16="http://schemas.microsoft.com/office/drawing/2014/main" id="{1F4E98A8-D3FE-2843-8F25-0010C6B53679}"/>
              </a:ext>
            </a:extLst>
          </p:cNvPr>
          <p:cNvPicPr>
            <a:picLocks noChangeAspect="1"/>
          </p:cNvPicPr>
          <p:nvPr/>
        </p:nvPicPr>
        <p:blipFill>
          <a:blip r:embed="rId2"/>
          <a:stretch>
            <a:fillRect/>
          </a:stretch>
        </p:blipFill>
        <p:spPr>
          <a:xfrm>
            <a:off x="838200" y="1833108"/>
            <a:ext cx="1295400" cy="1295400"/>
          </a:xfrm>
          <a:prstGeom prst="rect">
            <a:avLst/>
          </a:prstGeom>
        </p:spPr>
      </p:pic>
      <p:pic>
        <p:nvPicPr>
          <p:cNvPr id="5" name="Picture 4">
            <a:extLst>
              <a:ext uri="{FF2B5EF4-FFF2-40B4-BE49-F238E27FC236}">
                <a16:creationId xmlns:a16="http://schemas.microsoft.com/office/drawing/2014/main" id="{6022F122-954D-F64B-AF08-ED8DDC760721}"/>
              </a:ext>
            </a:extLst>
          </p:cNvPr>
          <p:cNvPicPr>
            <a:picLocks noChangeAspect="1"/>
          </p:cNvPicPr>
          <p:nvPr/>
        </p:nvPicPr>
        <p:blipFill>
          <a:blip r:embed="rId3"/>
          <a:stretch>
            <a:fillRect/>
          </a:stretch>
        </p:blipFill>
        <p:spPr>
          <a:xfrm>
            <a:off x="838200" y="3370943"/>
            <a:ext cx="1346200" cy="1422400"/>
          </a:xfrm>
          <a:prstGeom prst="rect">
            <a:avLst/>
          </a:prstGeom>
        </p:spPr>
      </p:pic>
      <p:sp>
        <p:nvSpPr>
          <p:cNvPr id="6" name="TextBox 5">
            <a:extLst>
              <a:ext uri="{FF2B5EF4-FFF2-40B4-BE49-F238E27FC236}">
                <a16:creationId xmlns:a16="http://schemas.microsoft.com/office/drawing/2014/main" id="{D6991CA1-FC0C-EB41-9291-D8E7B753F084}"/>
              </a:ext>
            </a:extLst>
          </p:cNvPr>
          <p:cNvSpPr txBox="1"/>
          <p:nvPr/>
        </p:nvSpPr>
        <p:spPr>
          <a:xfrm>
            <a:off x="2184400" y="2219198"/>
            <a:ext cx="8791303" cy="523220"/>
          </a:xfrm>
          <a:prstGeom prst="rect">
            <a:avLst/>
          </a:prstGeom>
          <a:noFill/>
        </p:spPr>
        <p:txBody>
          <a:bodyPr wrap="square" rtlCol="0">
            <a:spAutoFit/>
          </a:bodyPr>
          <a:lstStyle/>
          <a:p>
            <a:r>
              <a:rPr lang="en-US" sz="2800" dirty="0">
                <a:solidFill>
                  <a:schemeClr val="accent1"/>
                </a:solidFill>
              </a:rPr>
              <a:t>Required</a:t>
            </a:r>
            <a:r>
              <a:rPr lang="en-US" sz="2800" dirty="0"/>
              <a:t> Your CDS Service always needs a set of data</a:t>
            </a:r>
          </a:p>
        </p:txBody>
      </p:sp>
      <p:sp>
        <p:nvSpPr>
          <p:cNvPr id="7" name="TextBox 6">
            <a:extLst>
              <a:ext uri="{FF2B5EF4-FFF2-40B4-BE49-F238E27FC236}">
                <a16:creationId xmlns:a16="http://schemas.microsoft.com/office/drawing/2014/main" id="{6BDD7298-A243-3744-A853-31E5BDFE7157}"/>
              </a:ext>
            </a:extLst>
          </p:cNvPr>
          <p:cNvSpPr txBox="1"/>
          <p:nvPr/>
        </p:nvSpPr>
        <p:spPr>
          <a:xfrm>
            <a:off x="2220686" y="3605089"/>
            <a:ext cx="8791303" cy="954107"/>
          </a:xfrm>
          <a:prstGeom prst="rect">
            <a:avLst/>
          </a:prstGeom>
          <a:noFill/>
        </p:spPr>
        <p:txBody>
          <a:bodyPr wrap="square" rtlCol="0">
            <a:spAutoFit/>
          </a:bodyPr>
          <a:lstStyle/>
          <a:p>
            <a:r>
              <a:rPr lang="en-US" sz="2800" dirty="0">
                <a:solidFill>
                  <a:schemeClr val="accent1"/>
                </a:solidFill>
              </a:rPr>
              <a:t>Efficiency</a:t>
            </a:r>
            <a:r>
              <a:rPr lang="en-US" sz="2800" dirty="0"/>
              <a:t> CDS Clients may be able to consolidate duplicate prefetch requests into fewer/optimal requests</a:t>
            </a:r>
          </a:p>
        </p:txBody>
      </p:sp>
      <p:pic>
        <p:nvPicPr>
          <p:cNvPr id="9" name="Picture 8">
            <a:extLst>
              <a:ext uri="{FF2B5EF4-FFF2-40B4-BE49-F238E27FC236}">
                <a16:creationId xmlns:a16="http://schemas.microsoft.com/office/drawing/2014/main" id="{D2FEF83B-0A65-1146-9116-781E263C1974}"/>
              </a:ext>
            </a:extLst>
          </p:cNvPr>
          <p:cNvPicPr>
            <a:picLocks noChangeAspect="1"/>
          </p:cNvPicPr>
          <p:nvPr/>
        </p:nvPicPr>
        <p:blipFill>
          <a:blip r:embed="rId4"/>
          <a:stretch>
            <a:fillRect/>
          </a:stretch>
        </p:blipFill>
        <p:spPr>
          <a:xfrm>
            <a:off x="673100" y="5035778"/>
            <a:ext cx="1625600" cy="1625600"/>
          </a:xfrm>
          <a:prstGeom prst="rect">
            <a:avLst/>
          </a:prstGeom>
        </p:spPr>
      </p:pic>
      <p:sp>
        <p:nvSpPr>
          <p:cNvPr id="10" name="TextBox 9">
            <a:extLst>
              <a:ext uri="{FF2B5EF4-FFF2-40B4-BE49-F238E27FC236}">
                <a16:creationId xmlns:a16="http://schemas.microsoft.com/office/drawing/2014/main" id="{275A3850-744A-194A-B719-D1BC3D111BB7}"/>
              </a:ext>
            </a:extLst>
          </p:cNvPr>
          <p:cNvSpPr txBox="1"/>
          <p:nvPr/>
        </p:nvSpPr>
        <p:spPr>
          <a:xfrm>
            <a:off x="2298700" y="5371524"/>
            <a:ext cx="9055100" cy="954107"/>
          </a:xfrm>
          <a:prstGeom prst="rect">
            <a:avLst/>
          </a:prstGeom>
          <a:noFill/>
        </p:spPr>
        <p:txBody>
          <a:bodyPr wrap="square" rtlCol="0">
            <a:spAutoFit/>
          </a:bodyPr>
          <a:lstStyle/>
          <a:p>
            <a:r>
              <a:rPr lang="en-US" sz="2800" dirty="0">
                <a:solidFill>
                  <a:schemeClr val="accent1"/>
                </a:solidFill>
              </a:rPr>
              <a:t>Performance</a:t>
            </a:r>
            <a:r>
              <a:rPr lang="en-US" sz="2800" dirty="0"/>
              <a:t> CDS Clients may be able to retrieve the data in a more performant manner (in-memory, cached, less latency)</a:t>
            </a:r>
          </a:p>
        </p:txBody>
      </p:sp>
    </p:spTree>
    <p:extLst>
      <p:ext uri="{BB962C8B-B14F-4D97-AF65-F5344CB8AC3E}">
        <p14:creationId xmlns:p14="http://schemas.microsoft.com/office/powerpoint/2010/main" val="328063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Separation of Concerns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5000474"/>
              </p:ext>
            </p:extLst>
          </p:nvPr>
        </p:nvGraphicFramePr>
        <p:xfrm>
          <a:off x="511443" y="1690688"/>
          <a:ext cx="11220773" cy="4725608"/>
        </p:xfrm>
        <a:graphic>
          <a:graphicData uri="http://schemas.openxmlformats.org/drawingml/2006/table">
            <a:tbl>
              <a:tblPr firstRow="1" bandRow="1">
                <a:tableStyleId>{5C22544A-7EE6-4342-B048-85BDC9FD1C3A}</a:tableStyleId>
              </a:tblPr>
              <a:tblGrid>
                <a:gridCol w="6007637">
                  <a:extLst>
                    <a:ext uri="{9D8B030D-6E8A-4147-A177-3AD203B41FA5}">
                      <a16:colId xmlns:a16="http://schemas.microsoft.com/office/drawing/2014/main" val="20000"/>
                    </a:ext>
                  </a:extLst>
                </a:gridCol>
                <a:gridCol w="5213136">
                  <a:extLst>
                    <a:ext uri="{9D8B030D-6E8A-4147-A177-3AD203B41FA5}">
                      <a16:colId xmlns:a16="http://schemas.microsoft.com/office/drawing/2014/main" val="20001"/>
                    </a:ext>
                  </a:extLst>
                </a:gridCol>
              </a:tblGrid>
              <a:tr h="689151">
                <a:tc>
                  <a:txBody>
                    <a:bodyPr/>
                    <a:lstStyle/>
                    <a:p>
                      <a:r>
                        <a:rPr lang="en-US" sz="3600" dirty="0">
                          <a:latin typeface="+mj-lt"/>
                        </a:rPr>
                        <a:t>Concern</a:t>
                      </a:r>
                    </a:p>
                  </a:txBody>
                  <a:tcPr marL="87630" marR="87630"/>
                </a:tc>
                <a:tc>
                  <a:txBody>
                    <a:bodyPr/>
                    <a:lstStyle/>
                    <a:p>
                      <a:r>
                        <a:rPr lang="en-US" sz="3600" dirty="0">
                          <a:latin typeface="+mj-lt"/>
                        </a:rPr>
                        <a:t>Owner</a:t>
                      </a:r>
                    </a:p>
                  </a:txBody>
                  <a:tcPr marL="87630" marR="87630"/>
                </a:tc>
                <a:extLst>
                  <a:ext uri="{0D108BD9-81ED-4DB2-BD59-A6C34878D82A}">
                    <a16:rowId xmlns:a16="http://schemas.microsoft.com/office/drawing/2014/main" val="10000"/>
                  </a:ext>
                </a:extLst>
              </a:tr>
              <a:tr h="689151">
                <a:tc>
                  <a:txBody>
                    <a:bodyPr/>
                    <a:lstStyle/>
                    <a:p>
                      <a:r>
                        <a:rPr lang="en-US" sz="3600" dirty="0">
                          <a:latin typeface="+mj-lt"/>
                        </a:rPr>
                        <a:t>Workflow &amp;</a:t>
                      </a:r>
                      <a:r>
                        <a:rPr lang="en-US" sz="3600" baseline="0" dirty="0">
                          <a:latin typeface="+mj-lt"/>
                        </a:rPr>
                        <a:t> hooks (triggers)</a:t>
                      </a:r>
                      <a:endParaRPr lang="en-US" sz="3600" dirty="0">
                        <a:latin typeface="+mj-lt"/>
                      </a:endParaRPr>
                    </a:p>
                  </a:txBody>
                  <a:tcPr marL="87630" marR="87630"/>
                </a:tc>
                <a:tc rowSpan="2">
                  <a:txBody>
                    <a:bodyPr/>
                    <a:lstStyle/>
                    <a:p>
                      <a:r>
                        <a:rPr lang="en-US" sz="3600" dirty="0">
                          <a:latin typeface="+mj-lt"/>
                        </a:rPr>
                        <a:t>CDS Client</a:t>
                      </a:r>
                    </a:p>
                  </a:txBody>
                  <a:tcPr marL="87630" marR="87630" anchor="ctr"/>
                </a:tc>
                <a:extLst>
                  <a:ext uri="{0D108BD9-81ED-4DB2-BD59-A6C34878D82A}">
                    <a16:rowId xmlns:a16="http://schemas.microsoft.com/office/drawing/2014/main" val="10001"/>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Initial</a:t>
                      </a:r>
                      <a:r>
                        <a:rPr lang="en-US" sz="3600" baseline="0" dirty="0">
                          <a:latin typeface="+mj-lt"/>
                        </a:rPr>
                        <a:t> context data</a:t>
                      </a:r>
                      <a:endParaRPr lang="en-US" sz="3600" dirty="0">
                        <a:latin typeface="+mj-lt"/>
                      </a:endParaRPr>
                    </a:p>
                  </a:txBody>
                  <a:tcPr marL="87630" marR="87630"/>
                </a:tc>
                <a:tc vMerge="1">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483035972"/>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logic</a:t>
                      </a:r>
                    </a:p>
                  </a:txBody>
                  <a:tcPr marL="87630" marR="87630"/>
                </a:tc>
                <a:tc rowSpan="2">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a:t>
                      </a:r>
                      <a:r>
                        <a:rPr lang="en-US" sz="3600" baseline="0" dirty="0">
                          <a:latin typeface="+mj-lt"/>
                        </a:rPr>
                        <a:t> Service Provider</a:t>
                      </a:r>
                      <a:endParaRPr lang="en-US" sz="3600" dirty="0">
                        <a:latin typeface="+mj-lt"/>
                      </a:endParaRPr>
                    </a:p>
                  </a:txBody>
                  <a:tcPr marL="87630" marR="87630" anchor="ctr"/>
                </a:tc>
                <a:extLst>
                  <a:ext uri="{0D108BD9-81ED-4DB2-BD59-A6C34878D82A}">
                    <a16:rowId xmlns:a16="http://schemas.microsoft.com/office/drawing/2014/main" val="10002"/>
                  </a:ext>
                </a:extLst>
              </a:tr>
              <a:tr h="1279853">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Additional data</a:t>
                      </a:r>
                    </a:p>
                  </a:txBody>
                  <a:tcPr marL="87630" marR="87630" anchor="ctr"/>
                </a:tc>
                <a:tc vMerge="1">
                  <a:txBody>
                    <a:bodyPr/>
                    <a:lstStyle/>
                    <a:p>
                      <a:pPr marL="0" marR="0" indent="0" algn="l" defTabSz="609570" rtl="0" eaLnBrk="1" fontAlgn="auto" latinLnBrk="0" hangingPunct="1">
                        <a:lnSpc>
                          <a:spcPct val="100000"/>
                        </a:lnSpc>
                        <a:spcBef>
                          <a:spcPts val="0"/>
                        </a:spcBef>
                        <a:spcAft>
                          <a:spcPts val="0"/>
                        </a:spcAft>
                        <a:buClrTx/>
                        <a:buSzTx/>
                        <a:buFontTx/>
                        <a:buNone/>
                        <a:tabLst/>
                        <a:defRPr/>
                      </a:pPr>
                      <a:endParaRPr lang="en-US" sz="3600" dirty="0">
                        <a:latin typeface="+mj-lt"/>
                      </a:endParaRPr>
                    </a:p>
                  </a:txBody>
                  <a:tcPr marL="87630" marR="87630"/>
                </a:tc>
                <a:extLst>
                  <a:ext uri="{0D108BD9-81ED-4DB2-BD59-A6C34878D82A}">
                    <a16:rowId xmlns:a16="http://schemas.microsoft.com/office/drawing/2014/main" val="10004"/>
                  </a:ext>
                </a:extLst>
              </a:tr>
              <a:tr h="689151">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baseline="0" dirty="0">
                          <a:latin typeface="+mj-lt"/>
                        </a:rPr>
                        <a:t>CDS presentation</a:t>
                      </a:r>
                      <a:endParaRPr lang="en-US" sz="3600" dirty="0">
                        <a:latin typeface="+mj-lt"/>
                      </a:endParaRPr>
                    </a:p>
                  </a:txBody>
                  <a:tcPr marL="87630" marR="87630"/>
                </a:tc>
                <a:tc>
                  <a:txBody>
                    <a:bodyPr/>
                    <a:lstStyle/>
                    <a:p>
                      <a:pPr marL="0" marR="0" indent="0" algn="l" defTabSz="609570" rtl="0" eaLnBrk="1" fontAlgn="auto" latinLnBrk="0" hangingPunct="1">
                        <a:lnSpc>
                          <a:spcPct val="100000"/>
                        </a:lnSpc>
                        <a:spcBef>
                          <a:spcPts val="0"/>
                        </a:spcBef>
                        <a:spcAft>
                          <a:spcPts val="0"/>
                        </a:spcAft>
                        <a:buClrTx/>
                        <a:buSzTx/>
                        <a:buFontTx/>
                        <a:buNone/>
                        <a:tabLst/>
                        <a:defRPr/>
                      </a:pPr>
                      <a:r>
                        <a:rPr lang="en-US" sz="3600" dirty="0">
                          <a:latin typeface="+mj-lt"/>
                        </a:rPr>
                        <a:t>CDS Client</a:t>
                      </a:r>
                    </a:p>
                  </a:txBody>
                  <a:tcPr marL="87630" marR="87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48708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33B7-6D01-EE4A-9BE9-9E8984573DC1}"/>
              </a:ext>
            </a:extLst>
          </p:cNvPr>
          <p:cNvSpPr>
            <a:spLocks noGrp="1"/>
          </p:cNvSpPr>
          <p:nvPr>
            <p:ph type="title"/>
          </p:nvPr>
        </p:nvSpPr>
        <p:spPr/>
        <p:txBody>
          <a:bodyPr/>
          <a:lstStyle/>
          <a:p>
            <a:r>
              <a:rPr lang="en-US" dirty="0"/>
              <a:t>Refer to Cheat Sheet!</a:t>
            </a:r>
          </a:p>
        </p:txBody>
      </p:sp>
      <p:pic>
        <p:nvPicPr>
          <p:cNvPr id="8" name="Content Placeholder 7">
            <a:extLst>
              <a:ext uri="{FF2B5EF4-FFF2-40B4-BE49-F238E27FC236}">
                <a16:creationId xmlns:a16="http://schemas.microsoft.com/office/drawing/2014/main" id="{EBE7A456-B57F-D049-9360-7C08CE583603}"/>
              </a:ext>
            </a:extLst>
          </p:cNvPr>
          <p:cNvPicPr>
            <a:picLocks noGrp="1" noChangeAspect="1"/>
          </p:cNvPicPr>
          <p:nvPr>
            <p:ph idx="1"/>
          </p:nvPr>
        </p:nvPicPr>
        <p:blipFill>
          <a:blip r:embed="rId3"/>
          <a:srcRect/>
          <a:stretch/>
        </p:blipFill>
        <p:spPr>
          <a:xfrm>
            <a:off x="5551714" y="1584876"/>
            <a:ext cx="6582890" cy="4906177"/>
          </a:xfrm>
          <a:effectLst>
            <a:outerShdw blurRad="50800" dist="38100" dir="8100000" algn="tr" rotWithShape="0">
              <a:prstClr val="black">
                <a:alpha val="40000"/>
              </a:prstClr>
            </a:outerShdw>
          </a:effectLst>
        </p:spPr>
      </p:pic>
      <p:sp>
        <p:nvSpPr>
          <p:cNvPr id="10" name="Content Placeholder 2">
            <a:extLst>
              <a:ext uri="{FF2B5EF4-FFF2-40B4-BE49-F238E27FC236}">
                <a16:creationId xmlns:a16="http://schemas.microsoft.com/office/drawing/2014/main" id="{A591CEB4-5421-B841-A9EB-0B06FD1C08AB}"/>
              </a:ext>
            </a:extLst>
          </p:cNvPr>
          <p:cNvSpPr txBox="1">
            <a:spLocks/>
          </p:cNvSpPr>
          <p:nvPr/>
        </p:nvSpPr>
        <p:spPr>
          <a:xfrm>
            <a:off x="838200" y="1825625"/>
            <a:ext cx="4713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mj-lt"/>
              </a:rPr>
              <a:t>Linked on Navigation Sidebar @ </a:t>
            </a:r>
            <a:r>
              <a:rPr lang="en-US" sz="3200" dirty="0">
                <a:hlinkClick r:id="rId4"/>
              </a:rPr>
              <a:t>cds-hooks.org</a:t>
            </a:r>
            <a:endParaRPr lang="en-US" sz="3200" dirty="0">
              <a:latin typeface="+mj-lt"/>
            </a:endParaRPr>
          </a:p>
        </p:txBody>
      </p:sp>
    </p:spTree>
    <p:extLst>
      <p:ext uri="{BB962C8B-B14F-4D97-AF65-F5344CB8AC3E}">
        <p14:creationId xmlns:p14="http://schemas.microsoft.com/office/powerpoint/2010/main" val="4007473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9" name="Group 18"/>
          <p:cNvGrpSpPr/>
          <p:nvPr/>
        </p:nvGrpSpPr>
        <p:grpSpPr>
          <a:xfrm>
            <a:off x="812013" y="5378730"/>
            <a:ext cx="9992240" cy="1333264"/>
            <a:chOff x="874486" y="5271942"/>
            <a:chExt cx="9992240" cy="1333264"/>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486" y="5271942"/>
              <a:ext cx="1333264" cy="1333264"/>
            </a:xfrm>
            <a:prstGeom prst="rect">
              <a:avLst/>
            </a:prstGeom>
          </p:spPr>
        </p:pic>
        <p:sp>
          <p:nvSpPr>
            <p:cNvPr id="17" name="Content Placeholder 2"/>
            <p:cNvSpPr txBox="1">
              <a:spLocks/>
            </p:cNvSpPr>
            <p:nvPr/>
          </p:nvSpPr>
          <p:spPr>
            <a:xfrm>
              <a:off x="2507917" y="5625560"/>
              <a:ext cx="8358809" cy="6260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Client provides FHIR access token to CDS Service</a:t>
              </a:r>
            </a:p>
          </p:txBody>
        </p:sp>
      </p:grpSp>
      <p:grpSp>
        <p:nvGrpSpPr>
          <p:cNvPr id="25" name="Group 24"/>
          <p:cNvGrpSpPr/>
          <p:nvPr/>
        </p:nvGrpSpPr>
        <p:grpSpPr>
          <a:xfrm>
            <a:off x="812013" y="3556850"/>
            <a:ext cx="10054713" cy="1369550"/>
            <a:chOff x="812013" y="3556850"/>
            <a:chExt cx="10054713" cy="1369550"/>
          </a:xfrm>
        </p:grpSpPr>
        <p:sp>
          <p:nvSpPr>
            <p:cNvPr id="16" name="Content Placeholder 2"/>
            <p:cNvSpPr txBox="1">
              <a:spLocks/>
            </p:cNvSpPr>
            <p:nvPr/>
          </p:nvSpPr>
          <p:spPr>
            <a:xfrm>
              <a:off x="2507917" y="3928611"/>
              <a:ext cx="8358809" cy="62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latin typeface="+mj-lt"/>
                </a:rPr>
                <a:t>CDS Service trusts the CDS Client via signed JWT</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013" y="3556850"/>
              <a:ext cx="1369550" cy="1369550"/>
            </a:xfrm>
            <a:prstGeom prst="ellipse">
              <a:avLst/>
            </a:prstGeom>
          </p:spPr>
        </p:pic>
      </p:grpSp>
      <p:grpSp>
        <p:nvGrpSpPr>
          <p:cNvPr id="24" name="Group 23"/>
          <p:cNvGrpSpPr/>
          <p:nvPr/>
        </p:nvGrpSpPr>
        <p:grpSpPr>
          <a:xfrm>
            <a:off x="712048" y="1730038"/>
            <a:ext cx="10154678" cy="1533193"/>
            <a:chOff x="712048" y="1730038"/>
            <a:chExt cx="10154678" cy="1533193"/>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48" y="1730038"/>
              <a:ext cx="1533193" cy="1533193"/>
            </a:xfrm>
            <a:prstGeom prst="rect">
              <a:avLst/>
            </a:prstGeom>
          </p:spPr>
        </p:pic>
        <p:sp>
          <p:nvSpPr>
            <p:cNvPr id="22" name="Content Placeholder 2"/>
            <p:cNvSpPr txBox="1">
              <a:spLocks/>
            </p:cNvSpPr>
            <p:nvPr/>
          </p:nvSpPr>
          <p:spPr>
            <a:xfrm>
              <a:off x="2507917" y="2183620"/>
              <a:ext cx="8358809" cy="6260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mj-lt"/>
                </a:rPr>
                <a:t>CDS Client trusts the CDS Service via its TLS endpoint</a:t>
              </a:r>
            </a:p>
          </p:txBody>
        </p:sp>
      </p:grpSp>
    </p:spTree>
    <p:extLst>
      <p:ext uri="{BB962C8B-B14F-4D97-AF65-F5344CB8AC3E}">
        <p14:creationId xmlns:p14="http://schemas.microsoft.com/office/powerpoint/2010/main" val="94114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20" y="2559024"/>
            <a:ext cx="11044113" cy="1352753"/>
          </a:xfrm>
          <a:prstGeom prst="rect">
            <a:avLst/>
          </a:prstGeom>
        </p:spPr>
      </p:pic>
    </p:spTree>
    <p:extLst>
      <p:ext uri="{BB962C8B-B14F-4D97-AF65-F5344CB8AC3E}">
        <p14:creationId xmlns:p14="http://schemas.microsoft.com/office/powerpoint/2010/main" val="1975920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sp>
        <p:nvSpPr>
          <p:cNvPr id="3" name="Content Placeholder 2"/>
          <p:cNvSpPr>
            <a:spLocks noGrp="1"/>
          </p:cNvSpPr>
          <p:nvPr>
            <p:ph idx="1"/>
          </p:nvPr>
        </p:nvSpPr>
        <p:spPr>
          <a:xfrm>
            <a:off x="838200" y="3303242"/>
            <a:ext cx="10884928" cy="3554758"/>
          </a:xfrm>
        </p:spPr>
        <p:txBody>
          <a:bodyPr>
            <a:normAutofit fontScale="92500" lnSpcReduction="10000"/>
          </a:bodyPr>
          <a:lstStyle/>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iss</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https</a:t>
            </a:r>
            <a:r>
              <a:rPr lang="mr-IN" dirty="0">
                <a:solidFill>
                  <a:schemeClr val="accent6"/>
                </a:solidFill>
                <a:latin typeface="Courier New" charset="0"/>
                <a:ea typeface="Courier New" charset="0"/>
                <a:cs typeface="Courier New" charset="0"/>
              </a:rPr>
              <a:t>://</a:t>
            </a:r>
            <a:r>
              <a:rPr lang="mr-IN" dirty="0" err="1">
                <a:solidFill>
                  <a:schemeClr val="accent6"/>
                </a:solidFill>
                <a:latin typeface="Courier New" charset="0"/>
                <a:ea typeface="Courier New" charset="0"/>
                <a:cs typeface="Courier New" charset="0"/>
              </a:rPr>
              <a:t>ehr.example.com</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aud</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https</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example.org</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cds-services</a:t>
            </a:r>
            <a:r>
              <a:rPr lang="mr-IN" sz="2500" dirty="0">
                <a:solidFill>
                  <a:schemeClr val="accent6"/>
                </a:solidFill>
                <a:latin typeface="Courier New" charset="0"/>
                <a:ea typeface="Courier New" charset="0"/>
                <a:cs typeface="Courier New" charset="0"/>
              </a:rPr>
              <a:t>/</a:t>
            </a:r>
            <a:r>
              <a:rPr lang="en-US" sz="2500" dirty="0">
                <a:solidFill>
                  <a:schemeClr val="accent6"/>
                </a:solidFill>
                <a:latin typeface="Courier New" charset="0"/>
                <a:ea typeface="Courier New" charset="0"/>
                <a:cs typeface="Courier New" charset="0"/>
              </a:rPr>
              <a:t>my</a:t>
            </a:r>
            <a:r>
              <a:rPr lang="mr-IN" sz="2500" dirty="0">
                <a:solidFill>
                  <a:schemeClr val="accent6"/>
                </a:solidFill>
                <a:latin typeface="Courier New" charset="0"/>
                <a:ea typeface="Courier New" charset="0"/>
                <a:cs typeface="Courier New" charset="0"/>
              </a:rPr>
              <a:t>-</a:t>
            </a:r>
            <a:r>
              <a:rPr lang="mr-IN" sz="2500" dirty="0" err="1">
                <a:solidFill>
                  <a:schemeClr val="accent6"/>
                </a:solidFill>
                <a:latin typeface="Courier New" charset="0"/>
                <a:ea typeface="Courier New" charset="0"/>
                <a:cs typeface="Courier New" charset="0"/>
              </a:rPr>
              <a:t>service</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solidFill>
                  <a:schemeClr val="accent1"/>
                </a:solidFill>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en-US" dirty="0">
                <a:solidFill>
                  <a:schemeClr val="accent1"/>
                </a:solidFill>
                <a:latin typeface="Courier New" charset="0"/>
                <a:ea typeface="Courier New" charset="0"/>
                <a:cs typeface="Courier New" charset="0"/>
              </a:rPr>
              <a:t>tenant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a:t>
            </a:r>
            <a:r>
              <a:rPr lang="en-US" dirty="0">
                <a:solidFill>
                  <a:schemeClr val="accent6"/>
                </a:solidFill>
                <a:latin typeface="Courier New" charset="0"/>
                <a:ea typeface="Courier New" charset="0"/>
                <a:cs typeface="Courier New" charset="0"/>
              </a:rPr>
              <a:t>73304480-dc26-4020-9e93-e75360c02c0b</a:t>
            </a:r>
            <a:r>
              <a:rPr lang="mr-IN" dirty="0">
                <a:solidFill>
                  <a:schemeClr val="accent6"/>
                </a:solidFill>
                <a:latin typeface="Courier New" charset="0"/>
                <a:ea typeface="Courier New" charset="0"/>
                <a:cs typeface="Courier New" charset="0"/>
              </a:rPr>
              <a:t>"</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exp</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1422568860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iat</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a:t>
            </a:r>
            <a:r>
              <a:rPr lang="en-US" dirty="0">
                <a:latin typeface="Courier New" charset="0"/>
                <a:ea typeface="Courier New" charset="0"/>
                <a:cs typeface="Courier New" charset="0"/>
              </a:rPr>
              <a:t> </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rgbClr val="C00000"/>
                </a:solidFill>
                <a:latin typeface="Courier New" charset="0"/>
                <a:ea typeface="Courier New" charset="0"/>
                <a:cs typeface="Courier New" charset="0"/>
              </a:rPr>
              <a:t>1311280970</a:t>
            </a: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a:p>
            <a:pPr marL="0" indent="0">
              <a:buNone/>
            </a:pPr>
            <a:r>
              <a:rPr lang="en-US" dirty="0">
                <a:latin typeface="Courier New" charset="0"/>
                <a:ea typeface="Courier New" charset="0"/>
                <a:cs typeface="Courier New" charset="0"/>
              </a:rPr>
              <a:t>  </a:t>
            </a:r>
            <a:r>
              <a:rPr lang="mr-IN" dirty="0">
                <a:solidFill>
                  <a:schemeClr val="accent1"/>
                </a:solidFill>
                <a:latin typeface="Courier New" charset="0"/>
                <a:ea typeface="Courier New" charset="0"/>
                <a:cs typeface="Courier New" charset="0"/>
              </a:rPr>
              <a:t>"</a:t>
            </a:r>
            <a:r>
              <a:rPr lang="mr-IN" dirty="0" err="1">
                <a:solidFill>
                  <a:schemeClr val="accent1"/>
                </a:solidFill>
                <a:latin typeface="Courier New" charset="0"/>
                <a:ea typeface="Courier New" charset="0"/>
                <a:cs typeface="Courier New" charset="0"/>
              </a:rPr>
              <a:t>jti</a:t>
            </a:r>
            <a:r>
              <a:rPr lang="mr-IN" dirty="0">
                <a:solidFill>
                  <a:schemeClr val="accent1"/>
                </a:solidFill>
                <a:latin typeface="Courier New" charset="0"/>
                <a:ea typeface="Courier New" charset="0"/>
                <a:cs typeface="Courier New" charset="0"/>
              </a:rPr>
              <a:t>"</a:t>
            </a:r>
            <a:r>
              <a:rPr lang="mr-IN" dirty="0">
                <a:latin typeface="Courier New" charset="0"/>
                <a:ea typeface="Courier New" charset="0"/>
                <a:cs typeface="Courier New" charset="0"/>
              </a:rPr>
              <a:t>: </a:t>
            </a:r>
            <a:r>
              <a:rPr lang="en-US" dirty="0">
                <a:latin typeface="Courier New" charset="0"/>
                <a:ea typeface="Courier New" charset="0"/>
                <a:cs typeface="Courier New" charset="0"/>
              </a:rPr>
              <a:t>   </a:t>
            </a:r>
            <a:r>
              <a:rPr lang="mr-IN" dirty="0">
                <a:solidFill>
                  <a:schemeClr val="accent6"/>
                </a:solidFill>
                <a:latin typeface="Courier New" charset="0"/>
                <a:ea typeface="Courier New" charset="0"/>
                <a:cs typeface="Courier New" charset="0"/>
              </a:rPr>
              <a:t>"ee22b021-e1b7-4611-ba5b-8eec6a33ac1e"</a:t>
            </a:r>
            <a:endParaRPr lang="en-US" dirty="0">
              <a:solidFill>
                <a:schemeClr val="accent6"/>
              </a:solidFill>
              <a:latin typeface="Courier New" charset="0"/>
              <a:ea typeface="Courier New" charset="0"/>
              <a:cs typeface="Courier New" charset="0"/>
            </a:endParaRPr>
          </a:p>
          <a:p>
            <a:pPr marL="0" indent="0">
              <a:buNone/>
            </a:pPr>
            <a:r>
              <a:rPr lang="mr-IN" dirty="0">
                <a:latin typeface="Courier New" charset="0"/>
                <a:ea typeface="Courier New" charset="0"/>
                <a:cs typeface="Courier New" charset="0"/>
              </a:rPr>
              <a:t>}</a:t>
            </a:r>
            <a:endParaRPr lang="en-US" dirty="0">
              <a:latin typeface="Courier New" charset="0"/>
              <a:ea typeface="Courier New" charset="0"/>
              <a:cs typeface="Courier New"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
        <p:nvSpPr>
          <p:cNvPr id="6" name="TextBox 5"/>
          <p:cNvSpPr txBox="1"/>
          <p:nvPr/>
        </p:nvSpPr>
        <p:spPr>
          <a:xfrm>
            <a:off x="858253" y="1574327"/>
            <a:ext cx="10386391" cy="1754326"/>
          </a:xfrm>
          <a:prstGeom prst="rect">
            <a:avLst/>
          </a:prstGeom>
          <a:noFill/>
        </p:spPr>
        <p:txBody>
          <a:bodyPr wrap="square" rtlCol="0">
            <a:spAutoFit/>
          </a:bodyPr>
          <a:lstStyle/>
          <a:p>
            <a:r>
              <a:rPr lang="en-US" sz="1800" dirty="0">
                <a:solidFill>
                  <a:srgbClr val="C00000"/>
                </a:solidFill>
                <a:latin typeface="+mj-lt"/>
              </a:rPr>
              <a:t>eyJhbGciOiJFUzM4NCIsInR5cCI6IkpXVCJ9</a:t>
            </a:r>
            <a:r>
              <a:rPr lang="en-US" sz="1800" dirty="0">
                <a:latin typeface="+mj-lt"/>
              </a:rPr>
              <a:t>.</a:t>
            </a:r>
            <a:r>
              <a:rPr lang="en-US" sz="1800" dirty="0">
                <a:solidFill>
                  <a:srgbClr val="7030A0"/>
                </a:solidFill>
                <a:latin typeface="+mj-lt"/>
              </a:rPr>
              <a:t>eyJpc3MiOiJodHRwczovL2ZoaXItZWhyLmV4YW1wbGUuY29tLyIsImF1ZCI6Imh0dHBzOi8vY2RzLmV4YW1wbGUub3JnL2Nkcy1zZXJ2aWNlcy9zb21lLXNlcnZpY2UiLCJ0ZW5hbnQiOiI3MzMwNDQ4MC1kYzI2LTQwMjAtOWU5My1lNzUzNjBjMDJjMGIiLCJleHAiOjE0MjI1Njg4NjAsImlhdCI6MTMxMTI4MDk3MCwianRpIjoiZWUyMmIwMjEtZTFiNy00NjExLWJhNWItOGVlYzZhMzNhYzFlIn0</a:t>
            </a:r>
            <a:r>
              <a:rPr lang="en-US" sz="1800" dirty="0">
                <a:latin typeface="+mj-lt"/>
              </a:rPr>
              <a:t>.</a:t>
            </a:r>
            <a:r>
              <a:rPr lang="en-US" sz="1800" dirty="0">
                <a:solidFill>
                  <a:srgbClr val="00B0F0"/>
                </a:solidFill>
                <a:latin typeface="+mj-lt"/>
              </a:rPr>
              <a:t>tGdjzhrTVzic8NXOXwq1-4CrC7vAKGbamn4vkYTW5zSmFC0vDGxGALPdS3QsojGl4ZujMiw3R6-2tiNMZi4D3bJol4wvYBXvUP8IlaG9-9fNUO6Uto8mVwNe71koMRe6</a:t>
            </a:r>
          </a:p>
        </p:txBody>
      </p:sp>
    </p:spTree>
    <p:extLst>
      <p:ext uri="{BB962C8B-B14F-4D97-AF65-F5344CB8AC3E}">
        <p14:creationId xmlns:p14="http://schemas.microsoft.com/office/powerpoint/2010/main" val="2006795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&gt; JWT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2676280"/>
              </p:ext>
            </p:extLst>
          </p:nvPr>
        </p:nvGraphicFramePr>
        <p:xfrm>
          <a:off x="838200" y="1825625"/>
          <a:ext cx="10515600" cy="4839546"/>
        </p:xfrm>
        <a:graphic>
          <a:graphicData uri="http://schemas.openxmlformats.org/drawingml/2006/table">
            <a:tbl>
              <a:tblPr firstRow="1" bandRow="1">
                <a:tableStyleId>{5C22544A-7EE6-4342-B048-85BDC9FD1C3A}</a:tableStyleId>
              </a:tblPr>
              <a:tblGrid>
                <a:gridCol w="1017104">
                  <a:extLst>
                    <a:ext uri="{9D8B030D-6E8A-4147-A177-3AD203B41FA5}">
                      <a16:colId xmlns:a16="http://schemas.microsoft.com/office/drawing/2014/main" val="20000"/>
                    </a:ext>
                  </a:extLst>
                </a:gridCol>
                <a:gridCol w="5049079">
                  <a:extLst>
                    <a:ext uri="{9D8B030D-6E8A-4147-A177-3AD203B41FA5}">
                      <a16:colId xmlns:a16="http://schemas.microsoft.com/office/drawing/2014/main" val="20001"/>
                    </a:ext>
                  </a:extLst>
                </a:gridCol>
                <a:gridCol w="4449417">
                  <a:extLst>
                    <a:ext uri="{9D8B030D-6E8A-4147-A177-3AD203B41FA5}">
                      <a16:colId xmlns:a16="http://schemas.microsoft.com/office/drawing/2014/main" val="20002"/>
                    </a:ext>
                  </a:extLst>
                </a:gridCol>
              </a:tblGrid>
              <a:tr h="349581">
                <a:tc>
                  <a:txBody>
                    <a:bodyPr/>
                    <a:lstStyle/>
                    <a:p>
                      <a:r>
                        <a:rPr lang="en-US" sz="1800" b="0" dirty="0">
                          <a:latin typeface="+mn-lt"/>
                        </a:rPr>
                        <a:t>Field</a:t>
                      </a:r>
                    </a:p>
                  </a:txBody>
                  <a:tcPr/>
                </a:tc>
                <a:tc>
                  <a:txBody>
                    <a:bodyPr/>
                    <a:lstStyle/>
                    <a:p>
                      <a:r>
                        <a:rPr lang="en-US" sz="1800" b="1" dirty="0">
                          <a:latin typeface="+mn-lt"/>
                        </a:rPr>
                        <a:t>Value</a:t>
                      </a:r>
                    </a:p>
                  </a:txBody>
                  <a:tcPr/>
                </a:tc>
                <a:tc>
                  <a:txBody>
                    <a:bodyPr/>
                    <a:lstStyle/>
                    <a:p>
                      <a:r>
                        <a:rPr lang="en-US" sz="1800" dirty="0">
                          <a:latin typeface="+mn-lt"/>
                        </a:rPr>
                        <a:t>Example</a:t>
                      </a:r>
                    </a:p>
                  </a:txBody>
                  <a:tcPr/>
                </a:tc>
                <a:extLst>
                  <a:ext uri="{0D108BD9-81ED-4DB2-BD59-A6C34878D82A}">
                    <a16:rowId xmlns:a16="http://schemas.microsoft.com/office/drawing/2014/main" val="10000"/>
                  </a:ext>
                </a:extLst>
              </a:tr>
              <a:tr h="745631">
                <a:tc>
                  <a:txBody>
                    <a:bodyPr/>
                    <a:lstStyle/>
                    <a:p>
                      <a:r>
                        <a:rPr lang="en-US" sz="1800" dirty="0" err="1">
                          <a:latin typeface="+mj-lt"/>
                        </a:rPr>
                        <a:t>iss</a:t>
                      </a:r>
                      <a:endParaRPr lang="en-US" sz="1800" dirty="0">
                        <a:latin typeface="+mj-lt"/>
                      </a:endParaRPr>
                    </a:p>
                  </a:txBody>
                  <a:tcPr/>
                </a:tc>
                <a:tc>
                  <a:txBody>
                    <a:bodyPr/>
                    <a:lstStyle/>
                    <a:p>
                      <a:r>
                        <a:rPr lang="en-US" sz="1800" dirty="0">
                          <a:latin typeface="+mj-lt"/>
                        </a:rPr>
                        <a:t>The URL of the issuer of the</a:t>
                      </a:r>
                      <a:r>
                        <a:rPr lang="en-US" sz="1800" baseline="0" dirty="0">
                          <a:latin typeface="+mj-lt"/>
                        </a:rPr>
                        <a:t> JWT</a:t>
                      </a:r>
                      <a:endParaRPr lang="en-US" sz="1800" dirty="0">
                        <a:latin typeface="+mj-lt"/>
                      </a:endParaRPr>
                    </a:p>
                  </a:txBody>
                  <a:tcPr/>
                </a:tc>
                <a:tc>
                  <a:txBody>
                    <a:bodyPr/>
                    <a:lstStyle/>
                    <a:p>
                      <a:r>
                        <a:rPr lang="en-US" sz="1800" dirty="0">
                          <a:latin typeface="+mj-lt"/>
                        </a:rPr>
                        <a:t>https://</a:t>
                      </a:r>
                      <a:r>
                        <a:rPr lang="en-US" sz="1800" dirty="0" err="1">
                          <a:latin typeface="+mj-lt"/>
                        </a:rPr>
                        <a:t>ehr.example.com</a:t>
                      </a:r>
                      <a:endParaRPr lang="en-US" sz="1800" dirty="0">
                        <a:latin typeface="+mj-lt"/>
                      </a:endParaRPr>
                    </a:p>
                  </a:txBody>
                  <a:tcPr/>
                </a:tc>
                <a:extLst>
                  <a:ext uri="{0D108BD9-81ED-4DB2-BD59-A6C34878D82A}">
                    <a16:rowId xmlns:a16="http://schemas.microsoft.com/office/drawing/2014/main" val="10001"/>
                  </a:ext>
                </a:extLst>
              </a:tr>
              <a:tr h="745631">
                <a:tc>
                  <a:txBody>
                    <a:bodyPr/>
                    <a:lstStyle/>
                    <a:p>
                      <a:r>
                        <a:rPr lang="en-US" sz="1800" dirty="0" err="1">
                          <a:latin typeface="+mj-lt"/>
                        </a:rPr>
                        <a:t>aud</a:t>
                      </a:r>
                      <a:endParaRPr lang="en-US" sz="1800" dirty="0">
                        <a:latin typeface="+mj-lt"/>
                      </a:endParaRPr>
                    </a:p>
                  </a:txBody>
                  <a:tcPr/>
                </a:tc>
                <a:tc>
                  <a:txBody>
                    <a:bodyPr/>
                    <a:lstStyle/>
                    <a:p>
                      <a:r>
                        <a:rPr lang="en-US" sz="1800" dirty="0">
                          <a:latin typeface="+mj-lt"/>
                        </a:rPr>
                        <a:t>The CDS Service endpoint being called</a:t>
                      </a:r>
                    </a:p>
                  </a:txBody>
                  <a:tcPr/>
                </a:tc>
                <a:tc>
                  <a:txBody>
                    <a:bodyPr/>
                    <a:lstStyle/>
                    <a:p>
                      <a:r>
                        <a:rPr lang="en-US" sz="1800" dirty="0">
                          <a:latin typeface="+mj-lt"/>
                        </a:rPr>
                        <a:t>https://</a:t>
                      </a:r>
                      <a:r>
                        <a:rPr lang="en-US" sz="1800" dirty="0" err="1">
                          <a:latin typeface="+mj-lt"/>
                        </a:rPr>
                        <a:t>example.org</a:t>
                      </a:r>
                      <a:r>
                        <a:rPr lang="en-US" sz="1800" dirty="0">
                          <a:latin typeface="+mj-lt"/>
                        </a:rPr>
                        <a:t>/</a:t>
                      </a:r>
                      <a:r>
                        <a:rPr lang="en-US" sz="1800" dirty="0" err="1">
                          <a:latin typeface="+mj-lt"/>
                        </a:rPr>
                        <a:t>cds</a:t>
                      </a:r>
                      <a:r>
                        <a:rPr lang="en-US" sz="1800" dirty="0">
                          <a:latin typeface="+mj-lt"/>
                        </a:rPr>
                        <a:t>-services/my-service</a:t>
                      </a:r>
                    </a:p>
                  </a:txBody>
                  <a:tcPr/>
                </a:tc>
                <a:extLst>
                  <a:ext uri="{0D108BD9-81ED-4DB2-BD59-A6C34878D82A}">
                    <a16:rowId xmlns:a16="http://schemas.microsoft.com/office/drawing/2014/main" val="10002"/>
                  </a:ext>
                </a:extLst>
              </a:tr>
              <a:tr h="745631">
                <a:tc>
                  <a:txBody>
                    <a:bodyPr/>
                    <a:lstStyle/>
                    <a:p>
                      <a:r>
                        <a:rPr lang="en-US" sz="1800" dirty="0">
                          <a:latin typeface="+mj-lt"/>
                        </a:rPr>
                        <a:t>tenant</a:t>
                      </a:r>
                    </a:p>
                  </a:txBody>
                  <a:tcPr/>
                </a:tc>
                <a:tc>
                  <a:txBody>
                    <a:bodyPr/>
                    <a:lstStyle/>
                    <a:p>
                      <a:r>
                        <a:rPr lang="en-US" sz="1800" dirty="0">
                          <a:latin typeface="+mj-lt"/>
                        </a:rPr>
                        <a:t>An opaque string identifying the healthcare organization that is invoking the CDS Hooks request</a:t>
                      </a:r>
                    </a:p>
                  </a:txBody>
                  <a:tcPr/>
                </a:tc>
                <a:tc>
                  <a:txBody>
                    <a:bodyPr/>
                    <a:lstStyle/>
                    <a:p>
                      <a:r>
                        <a:rPr lang="en-US" sz="1800" dirty="0">
                          <a:latin typeface="+mj-lt"/>
                        </a:rPr>
                        <a:t>73304480-dc26-4020-9e93-e75360c02c0b</a:t>
                      </a:r>
                    </a:p>
                  </a:txBody>
                  <a:tcPr/>
                </a:tc>
                <a:extLst>
                  <a:ext uri="{0D108BD9-81ED-4DB2-BD59-A6C34878D82A}">
                    <a16:rowId xmlns:a16="http://schemas.microsoft.com/office/drawing/2014/main" val="447027223"/>
                  </a:ext>
                </a:extLst>
              </a:tr>
              <a:tr h="745631">
                <a:tc>
                  <a:txBody>
                    <a:bodyPr/>
                    <a:lstStyle/>
                    <a:p>
                      <a:r>
                        <a:rPr lang="en-US" sz="1800" dirty="0" err="1">
                          <a:latin typeface="+mj-lt"/>
                        </a:rPr>
                        <a:t>exp</a:t>
                      </a:r>
                      <a:endParaRPr lang="en-US" sz="1800" dirty="0">
                        <a:latin typeface="+mj-lt"/>
                      </a:endParaRPr>
                    </a:p>
                  </a:txBody>
                  <a:tcPr/>
                </a:tc>
                <a:tc>
                  <a:txBody>
                    <a:bodyPr/>
                    <a:lstStyle/>
                    <a:p>
                      <a:r>
                        <a:rPr lang="en-US" sz="1800" dirty="0">
                          <a:latin typeface="+mj-lt"/>
                        </a:rPr>
                        <a:t>Time </a:t>
                      </a:r>
                      <a:r>
                        <a:rPr lang="en-US" sz="1800" baseline="0" dirty="0">
                          <a:latin typeface="+mj-lt"/>
                        </a:rPr>
                        <a:t>this JWT expires</a:t>
                      </a:r>
                      <a:endParaRPr lang="en-US" sz="1800" b="0" dirty="0">
                        <a:latin typeface="+mj-lt"/>
                      </a:endParaRPr>
                    </a:p>
                  </a:txBody>
                  <a:tcPr/>
                </a:tc>
                <a:tc>
                  <a:txBody>
                    <a:bodyPr/>
                    <a:lstStyle/>
                    <a:p>
                      <a:r>
                        <a:rPr lang="is-IS" sz="1800" dirty="0">
                          <a:latin typeface="+mj-lt"/>
                        </a:rPr>
                        <a:t>1422568860</a:t>
                      </a:r>
                      <a:endParaRPr lang="en-US" sz="1800" dirty="0">
                        <a:latin typeface="+mj-lt"/>
                      </a:endParaRPr>
                    </a:p>
                  </a:txBody>
                  <a:tcPr/>
                </a:tc>
                <a:extLst>
                  <a:ext uri="{0D108BD9-81ED-4DB2-BD59-A6C34878D82A}">
                    <a16:rowId xmlns:a16="http://schemas.microsoft.com/office/drawing/2014/main" val="10003"/>
                  </a:ext>
                </a:extLst>
              </a:tr>
              <a:tr h="745631">
                <a:tc>
                  <a:txBody>
                    <a:bodyPr/>
                    <a:lstStyle/>
                    <a:p>
                      <a:r>
                        <a:rPr lang="en-US" sz="1800" dirty="0" err="1">
                          <a:latin typeface="+mj-lt"/>
                        </a:rPr>
                        <a:t>iat</a:t>
                      </a:r>
                      <a:endParaRPr lang="en-US" sz="1800" dirty="0">
                        <a:latin typeface="+mj-lt"/>
                      </a:endParaRPr>
                    </a:p>
                  </a:txBody>
                  <a:tcPr/>
                </a:tc>
                <a:tc>
                  <a:txBody>
                    <a:bodyPr/>
                    <a:lstStyle/>
                    <a:p>
                      <a:r>
                        <a:rPr lang="en-US" sz="1800" dirty="0">
                          <a:latin typeface="+mj-lt"/>
                        </a:rPr>
                        <a:t>Time </a:t>
                      </a:r>
                      <a:r>
                        <a:rPr lang="en-US" sz="1800" baseline="0" dirty="0">
                          <a:latin typeface="+mj-lt"/>
                        </a:rPr>
                        <a:t>at which this JWT was issued</a:t>
                      </a:r>
                      <a:endParaRPr lang="en-US" sz="1800" dirty="0">
                        <a:latin typeface="+mj-lt"/>
                      </a:endParaRPr>
                    </a:p>
                  </a:txBody>
                  <a:tcPr/>
                </a:tc>
                <a:tc>
                  <a:txBody>
                    <a:bodyPr/>
                    <a:lstStyle/>
                    <a:p>
                      <a:r>
                        <a:rPr lang="is-IS" sz="1800" dirty="0">
                          <a:latin typeface="+mj-lt"/>
                        </a:rPr>
                        <a:t>1311280970</a:t>
                      </a:r>
                      <a:endParaRPr lang="en-US" sz="1800" dirty="0">
                        <a:latin typeface="+mj-lt"/>
                      </a:endParaRPr>
                    </a:p>
                  </a:txBody>
                  <a:tcPr/>
                </a:tc>
                <a:extLst>
                  <a:ext uri="{0D108BD9-81ED-4DB2-BD59-A6C34878D82A}">
                    <a16:rowId xmlns:a16="http://schemas.microsoft.com/office/drawing/2014/main" val="10004"/>
                  </a:ext>
                </a:extLst>
              </a:tr>
              <a:tr h="745631">
                <a:tc>
                  <a:txBody>
                    <a:bodyPr/>
                    <a:lstStyle/>
                    <a:p>
                      <a:r>
                        <a:rPr lang="en-US" sz="1800" dirty="0" err="1">
                          <a:latin typeface="+mj-lt"/>
                        </a:rPr>
                        <a:t>jti</a:t>
                      </a:r>
                      <a:endParaRPr lang="en-US" sz="1800" dirty="0">
                        <a:latin typeface="+mj-lt"/>
                      </a:endParaRPr>
                    </a:p>
                  </a:txBody>
                  <a:tcPr/>
                </a:tc>
                <a:tc>
                  <a:txBody>
                    <a:bodyPr/>
                    <a:lstStyle/>
                    <a:p>
                      <a:r>
                        <a:rPr lang="en-US" sz="1800" dirty="0">
                          <a:latin typeface="+mj-lt"/>
                        </a:rPr>
                        <a:t>Nonce to protect</a:t>
                      </a:r>
                      <a:r>
                        <a:rPr lang="en-US" sz="1800" baseline="0" dirty="0">
                          <a:latin typeface="+mj-lt"/>
                        </a:rPr>
                        <a:t> against replay attacks</a:t>
                      </a:r>
                      <a:endParaRPr lang="en-US" sz="1800" dirty="0">
                        <a:latin typeface="+mj-lt"/>
                      </a:endParaRPr>
                    </a:p>
                  </a:txBody>
                  <a:tcPr/>
                </a:tc>
                <a:tc>
                  <a:txBody>
                    <a:bodyPr/>
                    <a:lstStyle/>
                    <a:p>
                      <a:r>
                        <a:rPr lang="hu-HU" sz="1800" dirty="0">
                          <a:latin typeface="+mj-lt"/>
                        </a:rPr>
                        <a:t>ee22b021-e1b7-4611-ba5b-8eec6a33ac1e</a:t>
                      </a:r>
                      <a:endParaRPr lang="en-US" sz="1800" dirty="0">
                        <a:latin typeface="+mj-lt"/>
                      </a:endParaRPr>
                    </a:p>
                  </a:txBody>
                  <a:tcPr/>
                </a:tc>
                <a:extLst>
                  <a:ext uri="{0D108BD9-81ED-4DB2-BD59-A6C34878D82A}">
                    <a16:rowId xmlns:a16="http://schemas.microsoft.com/office/drawing/2014/main" val="10005"/>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250" y="230188"/>
            <a:ext cx="1369550" cy="1369550"/>
          </a:xfrm>
          <a:prstGeom prst="ellipse">
            <a:avLst/>
          </a:prstGeom>
        </p:spPr>
      </p:pic>
    </p:spTree>
    <p:extLst>
      <p:ext uri="{BB962C8B-B14F-4D97-AF65-F5344CB8AC3E}">
        <p14:creationId xmlns:p14="http://schemas.microsoft.com/office/powerpoint/2010/main" val="120719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0"/>
            <a:ext cx="10972800" cy="719549"/>
          </a:xfrm>
        </p:spPr>
        <p:txBody>
          <a:bodyPr>
            <a:normAutofit/>
          </a:bodyPr>
          <a:lstStyle/>
          <a:p>
            <a:r>
              <a:rPr lang="en-US" dirty="0" err="1"/>
              <a:t>sandbox.cds-hooks.org</a:t>
            </a:r>
            <a:endParaRPr lang="en-US" dirty="0"/>
          </a:p>
        </p:txBody>
      </p:sp>
      <p:pic>
        <p:nvPicPr>
          <p:cNvPr id="2" name="Picture 1"/>
          <p:cNvPicPr>
            <a:picLocks noChangeAspect="1"/>
          </p:cNvPicPr>
          <p:nvPr/>
        </p:nvPicPr>
        <p:blipFill>
          <a:blip r:embed="rId3"/>
          <a:stretch>
            <a:fillRect/>
          </a:stretch>
        </p:blipFill>
        <p:spPr>
          <a:xfrm>
            <a:off x="31811" y="719549"/>
            <a:ext cx="12128378" cy="6076823"/>
          </a:xfrm>
          <a:prstGeom prst="rect">
            <a:avLst/>
          </a:prstGeom>
        </p:spPr>
      </p:pic>
    </p:spTree>
    <p:extLst>
      <p:ext uri="{BB962C8B-B14F-4D97-AF65-F5344CB8AC3E}">
        <p14:creationId xmlns:p14="http://schemas.microsoft.com/office/powerpoint/2010/main" val="631051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scrip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9"/>
          <a:stretch>
            <a:fillRect/>
          </a:stretch>
        </p:blipFill>
        <p:spPr>
          <a:xfrm>
            <a:off x="6343067" y="3594161"/>
            <a:ext cx="3019962" cy="588555"/>
          </a:xfrm>
          <a:prstGeom prst="rect">
            <a:avLst/>
          </a:prstGeom>
        </p:spPr>
      </p:pic>
    </p:spTree>
    <p:extLst>
      <p:ext uri="{BB962C8B-B14F-4D97-AF65-F5344CB8AC3E}">
        <p14:creationId xmlns:p14="http://schemas.microsoft.com/office/powerpoint/2010/main" val="1845209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ntermount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285" y="2730152"/>
            <a:ext cx="1847410" cy="809476"/>
          </a:xfrm>
          <a:prstGeom prst="rect">
            <a:avLst/>
          </a:prstGeom>
        </p:spPr>
      </p:pic>
      <p:pic>
        <p:nvPicPr>
          <p:cNvPr id="4" name="Picture 3" descr="allscrip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68" y="3591116"/>
            <a:ext cx="2356232" cy="511622"/>
          </a:xfrm>
          <a:prstGeom prst="rect">
            <a:avLst/>
          </a:prstGeom>
        </p:spPr>
      </p:pic>
      <p:pic>
        <p:nvPicPr>
          <p:cNvPr id="8" name="Picture 7" descr="cer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684" y="2604345"/>
            <a:ext cx="2608653" cy="681575"/>
          </a:xfrm>
          <a:prstGeom prst="rect">
            <a:avLst/>
          </a:prstGeom>
        </p:spPr>
      </p:pic>
      <p:pic>
        <p:nvPicPr>
          <p:cNvPr id="9" name="Picture 8" descr="epic.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56" y="2688569"/>
            <a:ext cx="1441059" cy="541776"/>
          </a:xfrm>
          <a:prstGeom prst="rect">
            <a:avLst/>
          </a:prstGeom>
        </p:spPr>
      </p:pic>
      <p:pic>
        <p:nvPicPr>
          <p:cNvPr id="10" name="Picture 9" descr="elsevier.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31" y="119530"/>
            <a:ext cx="1080861" cy="810646"/>
          </a:xfrm>
          <a:prstGeom prst="rect">
            <a:avLst/>
          </a:prstGeom>
        </p:spPr>
      </p:pic>
      <p:pic>
        <p:nvPicPr>
          <p:cNvPr id="11" name="Picture 10" descr="first-databan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207" y="789420"/>
            <a:ext cx="1208441" cy="652155"/>
          </a:xfrm>
          <a:prstGeom prst="rect">
            <a:avLst/>
          </a:prstGeom>
        </p:spPr>
      </p:pic>
      <p:pic>
        <p:nvPicPr>
          <p:cNvPr id="12" name="Picture 11" descr="healthwi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5886" y="2789644"/>
            <a:ext cx="2161146" cy="720382"/>
          </a:xfrm>
          <a:prstGeom prst="rect">
            <a:avLst/>
          </a:prstGeom>
        </p:spPr>
      </p:pic>
      <p:pic>
        <p:nvPicPr>
          <p:cNvPr id="13" name="Picture 12" descr="hsp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2584" y="386114"/>
            <a:ext cx="1194028" cy="1194028"/>
          </a:xfrm>
          <a:prstGeom prst="rect">
            <a:avLst/>
          </a:prstGeom>
        </p:spPr>
      </p:pic>
      <p:pic>
        <p:nvPicPr>
          <p:cNvPr id="14" name="Picture 13" descr="im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932" y="4133451"/>
            <a:ext cx="1090706" cy="1090706"/>
          </a:xfrm>
          <a:prstGeom prst="rect">
            <a:avLst/>
          </a:prstGeom>
        </p:spPr>
      </p:pic>
      <p:pic>
        <p:nvPicPr>
          <p:cNvPr id="16" name="Picture 15" descr="mayo-clin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36167" y="158594"/>
            <a:ext cx="886977" cy="997850"/>
          </a:xfrm>
          <a:prstGeom prst="rect">
            <a:avLst/>
          </a:prstGeom>
        </p:spPr>
      </p:pic>
      <p:pic>
        <p:nvPicPr>
          <p:cNvPr id="17" name="Picture 16" descr="mckesso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6633" y="157527"/>
            <a:ext cx="2121906" cy="296770"/>
          </a:xfrm>
          <a:prstGeom prst="rect">
            <a:avLst/>
          </a:prstGeom>
        </p:spPr>
      </p:pic>
      <p:pic>
        <p:nvPicPr>
          <p:cNvPr id="18" name="Picture 17" descr="medical-object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98903" y="6271365"/>
            <a:ext cx="2370429" cy="474086"/>
          </a:xfrm>
          <a:prstGeom prst="rect">
            <a:avLst/>
          </a:prstGeom>
        </p:spPr>
      </p:pic>
      <p:pic>
        <p:nvPicPr>
          <p:cNvPr id="19" name="Picture 18" descr="mitr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2206" y="5912876"/>
            <a:ext cx="1046171" cy="308001"/>
          </a:xfrm>
          <a:prstGeom prst="rect">
            <a:avLst/>
          </a:prstGeom>
        </p:spPr>
      </p:pic>
      <p:pic>
        <p:nvPicPr>
          <p:cNvPr id="20" name="Picture 19" descr="philip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29632" y="4892189"/>
            <a:ext cx="998620" cy="468727"/>
          </a:xfrm>
          <a:prstGeom prst="rect">
            <a:avLst/>
          </a:prstGeom>
        </p:spPr>
      </p:pic>
      <p:pic>
        <p:nvPicPr>
          <p:cNvPr id="21" name="Picture 20" descr="polygl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7255" y="6355435"/>
            <a:ext cx="1674380" cy="390016"/>
          </a:xfrm>
          <a:prstGeom prst="rect">
            <a:avLst/>
          </a:prstGeom>
        </p:spPr>
      </p:pic>
      <p:pic>
        <p:nvPicPr>
          <p:cNvPr id="23" name="Picture 22" descr="premie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41408" y="1799479"/>
            <a:ext cx="1839893" cy="484505"/>
          </a:xfrm>
          <a:prstGeom prst="rect">
            <a:avLst/>
          </a:prstGeom>
        </p:spPr>
      </p:pic>
      <p:pic>
        <p:nvPicPr>
          <p:cNvPr id="24" name="Picture 23" descr="qvera.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66676" y="1140953"/>
            <a:ext cx="1083778" cy="494925"/>
          </a:xfrm>
          <a:prstGeom prst="rect">
            <a:avLst/>
          </a:prstGeom>
        </p:spPr>
      </p:pic>
      <p:pic>
        <p:nvPicPr>
          <p:cNvPr id="26" name="Picture 25" descr="rxrevu.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73471" y="4362511"/>
            <a:ext cx="1617263" cy="478169"/>
          </a:xfrm>
          <a:prstGeom prst="rect">
            <a:avLst/>
          </a:prstGeom>
        </p:spPr>
      </p:pic>
      <p:pic>
        <p:nvPicPr>
          <p:cNvPr id="27" name="Picture 26" descr="stanson-health.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28522" y="4955779"/>
            <a:ext cx="2831726" cy="523831"/>
          </a:xfrm>
          <a:prstGeom prst="rect">
            <a:avLst/>
          </a:prstGeom>
        </p:spPr>
      </p:pic>
      <p:pic>
        <p:nvPicPr>
          <p:cNvPr id="28" name="Picture 27" descr="surescripts.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10605" y="1639780"/>
            <a:ext cx="2011680" cy="653796"/>
          </a:xfrm>
          <a:prstGeom prst="rect">
            <a:avLst/>
          </a:prstGeom>
        </p:spPr>
      </p:pic>
      <p:pic>
        <p:nvPicPr>
          <p:cNvPr id="29" name="Picture 28" descr="syapse.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88256" y="6034320"/>
            <a:ext cx="1066152" cy="495963"/>
          </a:xfrm>
          <a:prstGeom prst="rect">
            <a:avLst/>
          </a:prstGeom>
        </p:spPr>
      </p:pic>
      <p:pic>
        <p:nvPicPr>
          <p:cNvPr id="30" name="Picture 29" descr="visualdx.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22143" y="1724792"/>
            <a:ext cx="1777975" cy="494924"/>
          </a:xfrm>
          <a:prstGeom prst="rect">
            <a:avLst/>
          </a:prstGeom>
        </p:spPr>
      </p:pic>
      <p:pic>
        <p:nvPicPr>
          <p:cNvPr id="31" name="Picture 30" descr="wolters-kluwer.jp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13087" y="4282684"/>
            <a:ext cx="2371580" cy="610190"/>
          </a:xfrm>
          <a:prstGeom prst="rect">
            <a:avLst/>
          </a:prstGeom>
        </p:spPr>
      </p:pic>
      <p:pic>
        <p:nvPicPr>
          <p:cNvPr id="32" name="Picture 31" descr="nanthealth.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92663" y="84029"/>
            <a:ext cx="1777976" cy="435236"/>
          </a:xfrm>
          <a:prstGeom prst="rect">
            <a:avLst/>
          </a:prstGeom>
        </p:spPr>
      </p:pic>
      <p:pic>
        <p:nvPicPr>
          <p:cNvPr id="2" name="Picture 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29403" y="3588184"/>
            <a:ext cx="3307745" cy="455460"/>
          </a:xfrm>
          <a:prstGeom prst="rect">
            <a:avLst/>
          </a:prstGeom>
        </p:spPr>
      </p:pic>
      <p:pic>
        <p:nvPicPr>
          <p:cNvPr id="3" name="Picture 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80728" y="4284129"/>
            <a:ext cx="984511" cy="468590"/>
          </a:xfrm>
          <a:prstGeom prst="rect">
            <a:avLst/>
          </a:prstGeom>
        </p:spPr>
      </p:pic>
      <p:pic>
        <p:nvPicPr>
          <p:cNvPr id="6" name="Picture 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17977" y="135490"/>
            <a:ext cx="2413624" cy="417743"/>
          </a:xfrm>
          <a:prstGeom prst="rect">
            <a:avLst/>
          </a:prstGeom>
        </p:spPr>
      </p:pic>
      <p:pic>
        <p:nvPicPr>
          <p:cNvPr id="7" name="Picture 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313261" y="4637620"/>
            <a:ext cx="774391" cy="580074"/>
          </a:xfrm>
          <a:prstGeom prst="rect">
            <a:avLst/>
          </a:prstGeom>
        </p:spPr>
      </p:pic>
      <p:pic>
        <p:nvPicPr>
          <p:cNvPr id="25" name="Picture 2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655488" y="2638261"/>
            <a:ext cx="1373051" cy="800671"/>
          </a:xfrm>
          <a:prstGeom prst="rect">
            <a:avLst/>
          </a:prstGeom>
        </p:spPr>
      </p:pic>
      <p:pic>
        <p:nvPicPr>
          <p:cNvPr id="33" name="Picture 3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19843" y="1140953"/>
            <a:ext cx="2208696" cy="608342"/>
          </a:xfrm>
          <a:prstGeom prst="rect">
            <a:avLst/>
          </a:prstGeom>
        </p:spPr>
      </p:pic>
      <p:pic>
        <p:nvPicPr>
          <p:cNvPr id="34" name="Picture 3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37072" y="1329637"/>
            <a:ext cx="768696" cy="753913"/>
          </a:xfrm>
          <a:prstGeom prst="rect">
            <a:avLst/>
          </a:prstGeom>
        </p:spPr>
      </p:pic>
      <p:pic>
        <p:nvPicPr>
          <p:cNvPr id="35" name="Picture 3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905070" y="239444"/>
            <a:ext cx="1701190" cy="505856"/>
          </a:xfrm>
          <a:prstGeom prst="rect">
            <a:avLst/>
          </a:prstGeom>
        </p:spPr>
      </p:pic>
      <p:pic>
        <p:nvPicPr>
          <p:cNvPr id="36" name="Picture 3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82816" y="2450746"/>
            <a:ext cx="618787" cy="788404"/>
          </a:xfrm>
          <a:prstGeom prst="rect">
            <a:avLst/>
          </a:prstGeom>
        </p:spPr>
      </p:pic>
      <p:pic>
        <p:nvPicPr>
          <p:cNvPr id="37" name="Picture 3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563127" y="1919459"/>
            <a:ext cx="1426863" cy="479252"/>
          </a:xfrm>
          <a:prstGeom prst="rect">
            <a:avLst/>
          </a:prstGeom>
        </p:spPr>
      </p:pic>
      <p:pic>
        <p:nvPicPr>
          <p:cNvPr id="38" name="Picture 3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668949" y="3564722"/>
            <a:ext cx="2103820" cy="468726"/>
          </a:xfrm>
          <a:prstGeom prst="rect">
            <a:avLst/>
          </a:prstGeom>
        </p:spPr>
      </p:pic>
      <p:pic>
        <p:nvPicPr>
          <p:cNvPr id="39" name="Picture 3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053617" y="4840680"/>
            <a:ext cx="928943" cy="974880"/>
          </a:xfrm>
          <a:prstGeom prst="rect">
            <a:avLst/>
          </a:prstGeom>
        </p:spPr>
      </p:pic>
      <p:pic>
        <p:nvPicPr>
          <p:cNvPr id="40" name="Picture 3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479860" y="765567"/>
            <a:ext cx="1315851" cy="749835"/>
          </a:xfrm>
          <a:prstGeom prst="rect">
            <a:avLst/>
          </a:prstGeom>
        </p:spPr>
      </p:pic>
      <p:pic>
        <p:nvPicPr>
          <p:cNvPr id="41" name="Picture 40">
            <a:extLst>
              <a:ext uri="{FF2B5EF4-FFF2-40B4-BE49-F238E27FC236}">
                <a16:creationId xmlns:a16="http://schemas.microsoft.com/office/drawing/2014/main" id="{E27AC965-1A7F-C14E-9B7B-F7040C07D30A}"/>
              </a:ext>
            </a:extLst>
          </p:cNvPr>
          <p:cNvPicPr>
            <a:picLocks noChangeAspect="1"/>
          </p:cNvPicPr>
          <p:nvPr/>
        </p:nvPicPr>
        <p:blipFill>
          <a:blip r:embed="rId40"/>
          <a:stretch>
            <a:fillRect/>
          </a:stretch>
        </p:blipFill>
        <p:spPr>
          <a:xfrm>
            <a:off x="4821929" y="4872996"/>
            <a:ext cx="1343739" cy="573101"/>
          </a:xfrm>
          <a:prstGeom prst="rect">
            <a:avLst/>
          </a:prstGeom>
        </p:spPr>
      </p:pic>
      <p:pic>
        <p:nvPicPr>
          <p:cNvPr id="43" name="Picture 42">
            <a:extLst>
              <a:ext uri="{FF2B5EF4-FFF2-40B4-BE49-F238E27FC236}">
                <a16:creationId xmlns:a16="http://schemas.microsoft.com/office/drawing/2014/main" id="{60943CB3-8776-9D49-9F94-3D3B3D858AA4}"/>
              </a:ext>
            </a:extLst>
          </p:cNvPr>
          <p:cNvPicPr>
            <a:picLocks noChangeAspect="1"/>
          </p:cNvPicPr>
          <p:nvPr/>
        </p:nvPicPr>
        <p:blipFill>
          <a:blip r:embed="rId41"/>
          <a:stretch>
            <a:fillRect/>
          </a:stretch>
        </p:blipFill>
        <p:spPr>
          <a:xfrm>
            <a:off x="6343067" y="3594161"/>
            <a:ext cx="3019962" cy="588555"/>
          </a:xfrm>
          <a:prstGeom prst="rect">
            <a:avLst/>
          </a:prstGeom>
        </p:spPr>
      </p:pic>
      <p:pic>
        <p:nvPicPr>
          <p:cNvPr id="47" name="Picture 46">
            <a:extLst>
              <a:ext uri="{FF2B5EF4-FFF2-40B4-BE49-F238E27FC236}">
                <a16:creationId xmlns:a16="http://schemas.microsoft.com/office/drawing/2014/main" id="{3A61C204-8E54-9F4A-B175-84054B218CC1}"/>
              </a:ext>
            </a:extLst>
          </p:cNvPr>
          <p:cNvPicPr>
            <a:picLocks noChangeAspect="1"/>
          </p:cNvPicPr>
          <p:nvPr/>
        </p:nvPicPr>
        <p:blipFill>
          <a:blip r:embed="rId42"/>
          <a:stretch>
            <a:fillRect/>
          </a:stretch>
        </p:blipFill>
        <p:spPr>
          <a:xfrm>
            <a:off x="3218194" y="5288653"/>
            <a:ext cx="1370834" cy="445521"/>
          </a:xfrm>
          <a:prstGeom prst="rect">
            <a:avLst/>
          </a:prstGeom>
        </p:spPr>
      </p:pic>
      <p:pic>
        <p:nvPicPr>
          <p:cNvPr id="49" name="Picture 48">
            <a:extLst>
              <a:ext uri="{FF2B5EF4-FFF2-40B4-BE49-F238E27FC236}">
                <a16:creationId xmlns:a16="http://schemas.microsoft.com/office/drawing/2014/main" id="{773958FD-22F4-6E4F-8F9C-1890857F1FB8}"/>
              </a:ext>
            </a:extLst>
          </p:cNvPr>
          <p:cNvPicPr>
            <a:picLocks noChangeAspect="1"/>
          </p:cNvPicPr>
          <p:nvPr/>
        </p:nvPicPr>
        <p:blipFill>
          <a:blip r:embed="rId43"/>
          <a:stretch>
            <a:fillRect/>
          </a:stretch>
        </p:blipFill>
        <p:spPr>
          <a:xfrm>
            <a:off x="3677801" y="5864653"/>
            <a:ext cx="715015" cy="835298"/>
          </a:xfrm>
          <a:prstGeom prst="rect">
            <a:avLst/>
          </a:prstGeom>
        </p:spPr>
      </p:pic>
      <p:pic>
        <p:nvPicPr>
          <p:cNvPr id="51" name="Picture 50">
            <a:extLst>
              <a:ext uri="{FF2B5EF4-FFF2-40B4-BE49-F238E27FC236}">
                <a16:creationId xmlns:a16="http://schemas.microsoft.com/office/drawing/2014/main" id="{D480CBC0-B826-C648-9227-17DB4E872187}"/>
              </a:ext>
            </a:extLst>
          </p:cNvPr>
          <p:cNvPicPr>
            <a:picLocks noChangeAspect="1"/>
          </p:cNvPicPr>
          <p:nvPr/>
        </p:nvPicPr>
        <p:blipFill>
          <a:blip r:embed="rId44"/>
          <a:stretch>
            <a:fillRect/>
          </a:stretch>
        </p:blipFill>
        <p:spPr>
          <a:xfrm>
            <a:off x="101131" y="2425439"/>
            <a:ext cx="2040504" cy="246145"/>
          </a:xfrm>
          <a:prstGeom prst="rect">
            <a:avLst/>
          </a:prstGeom>
        </p:spPr>
      </p:pic>
      <p:pic>
        <p:nvPicPr>
          <p:cNvPr id="53" name="Picture 52">
            <a:extLst>
              <a:ext uri="{FF2B5EF4-FFF2-40B4-BE49-F238E27FC236}">
                <a16:creationId xmlns:a16="http://schemas.microsoft.com/office/drawing/2014/main" id="{C94BA738-A674-314F-9BF8-164D9D8A367D}"/>
              </a:ext>
            </a:extLst>
          </p:cNvPr>
          <p:cNvPicPr>
            <a:picLocks noChangeAspect="1"/>
          </p:cNvPicPr>
          <p:nvPr/>
        </p:nvPicPr>
        <p:blipFill>
          <a:blip r:embed="rId45"/>
          <a:stretch>
            <a:fillRect/>
          </a:stretch>
        </p:blipFill>
        <p:spPr>
          <a:xfrm>
            <a:off x="135658" y="5361277"/>
            <a:ext cx="1355794" cy="343617"/>
          </a:xfrm>
          <a:prstGeom prst="rect">
            <a:avLst/>
          </a:prstGeom>
        </p:spPr>
      </p:pic>
      <p:pic>
        <p:nvPicPr>
          <p:cNvPr id="55" name="Picture 54">
            <a:extLst>
              <a:ext uri="{FF2B5EF4-FFF2-40B4-BE49-F238E27FC236}">
                <a16:creationId xmlns:a16="http://schemas.microsoft.com/office/drawing/2014/main" id="{B8F1C5EA-4EF0-A14F-8C38-2C42528D214A}"/>
              </a:ext>
            </a:extLst>
          </p:cNvPr>
          <p:cNvPicPr>
            <a:picLocks noChangeAspect="1"/>
          </p:cNvPicPr>
          <p:nvPr/>
        </p:nvPicPr>
        <p:blipFill>
          <a:blip r:embed="rId46"/>
          <a:stretch>
            <a:fillRect/>
          </a:stretch>
        </p:blipFill>
        <p:spPr>
          <a:xfrm>
            <a:off x="2320744" y="1695788"/>
            <a:ext cx="699850" cy="522965"/>
          </a:xfrm>
          <a:prstGeom prst="rect">
            <a:avLst/>
          </a:prstGeom>
        </p:spPr>
      </p:pic>
      <p:pic>
        <p:nvPicPr>
          <p:cNvPr id="57" name="Picture 56">
            <a:extLst>
              <a:ext uri="{FF2B5EF4-FFF2-40B4-BE49-F238E27FC236}">
                <a16:creationId xmlns:a16="http://schemas.microsoft.com/office/drawing/2014/main" id="{A65026BD-0BA3-9B4E-99D9-A76104FBBEB6}"/>
              </a:ext>
            </a:extLst>
          </p:cNvPr>
          <p:cNvPicPr>
            <a:picLocks noChangeAspect="1"/>
          </p:cNvPicPr>
          <p:nvPr/>
        </p:nvPicPr>
        <p:blipFill>
          <a:blip r:embed="rId47"/>
          <a:stretch>
            <a:fillRect/>
          </a:stretch>
        </p:blipFill>
        <p:spPr>
          <a:xfrm>
            <a:off x="5517895" y="979107"/>
            <a:ext cx="561306" cy="701059"/>
          </a:xfrm>
          <a:prstGeom prst="rect">
            <a:avLst/>
          </a:prstGeom>
        </p:spPr>
      </p:pic>
      <p:pic>
        <p:nvPicPr>
          <p:cNvPr id="61" name="Picture 60">
            <a:extLst>
              <a:ext uri="{FF2B5EF4-FFF2-40B4-BE49-F238E27FC236}">
                <a16:creationId xmlns:a16="http://schemas.microsoft.com/office/drawing/2014/main" id="{3B3B10DD-80F9-744E-8209-0CE85020EC80}"/>
              </a:ext>
            </a:extLst>
          </p:cNvPr>
          <p:cNvPicPr>
            <a:picLocks noChangeAspect="1"/>
          </p:cNvPicPr>
          <p:nvPr/>
        </p:nvPicPr>
        <p:blipFill>
          <a:blip r:embed="rId48"/>
          <a:stretch>
            <a:fillRect/>
          </a:stretch>
        </p:blipFill>
        <p:spPr>
          <a:xfrm>
            <a:off x="6165668" y="5546065"/>
            <a:ext cx="3325091" cy="356130"/>
          </a:xfrm>
          <a:prstGeom prst="rect">
            <a:avLst/>
          </a:prstGeom>
        </p:spPr>
      </p:pic>
      <p:pic>
        <p:nvPicPr>
          <p:cNvPr id="22" name="Picture 21">
            <a:extLst>
              <a:ext uri="{FF2B5EF4-FFF2-40B4-BE49-F238E27FC236}">
                <a16:creationId xmlns:a16="http://schemas.microsoft.com/office/drawing/2014/main" id="{0E11E10B-77E5-DE4E-ADE6-EAA8494EA733}"/>
              </a:ext>
            </a:extLst>
          </p:cNvPr>
          <p:cNvPicPr>
            <a:picLocks noChangeAspect="1"/>
          </p:cNvPicPr>
          <p:nvPr/>
        </p:nvPicPr>
        <p:blipFill>
          <a:blip r:embed="rId49"/>
          <a:stretch>
            <a:fillRect/>
          </a:stretch>
        </p:blipFill>
        <p:spPr>
          <a:xfrm>
            <a:off x="10645948" y="599723"/>
            <a:ext cx="1261219" cy="433053"/>
          </a:xfrm>
          <a:prstGeom prst="rect">
            <a:avLst/>
          </a:prstGeom>
        </p:spPr>
      </p:pic>
      <p:pic>
        <p:nvPicPr>
          <p:cNvPr id="42" name="Picture 41">
            <a:extLst>
              <a:ext uri="{FF2B5EF4-FFF2-40B4-BE49-F238E27FC236}">
                <a16:creationId xmlns:a16="http://schemas.microsoft.com/office/drawing/2014/main" id="{EA238FC6-26F5-834D-B91E-BAE66B561008}"/>
              </a:ext>
            </a:extLst>
          </p:cNvPr>
          <p:cNvPicPr>
            <a:picLocks noChangeAspect="1"/>
          </p:cNvPicPr>
          <p:nvPr/>
        </p:nvPicPr>
        <p:blipFill>
          <a:blip r:embed="rId50"/>
          <a:stretch>
            <a:fillRect/>
          </a:stretch>
        </p:blipFill>
        <p:spPr>
          <a:xfrm>
            <a:off x="9149711" y="2165145"/>
            <a:ext cx="1108818" cy="385334"/>
          </a:xfrm>
          <a:prstGeom prst="rect">
            <a:avLst/>
          </a:prstGeom>
        </p:spPr>
      </p:pic>
      <p:pic>
        <p:nvPicPr>
          <p:cNvPr id="45" name="Picture 44">
            <a:extLst>
              <a:ext uri="{FF2B5EF4-FFF2-40B4-BE49-F238E27FC236}">
                <a16:creationId xmlns:a16="http://schemas.microsoft.com/office/drawing/2014/main" id="{760B5CB3-491D-EF45-BB2B-2F87E0845015}"/>
              </a:ext>
            </a:extLst>
          </p:cNvPr>
          <p:cNvPicPr>
            <a:picLocks noChangeAspect="1"/>
          </p:cNvPicPr>
          <p:nvPr/>
        </p:nvPicPr>
        <p:blipFill>
          <a:blip r:embed="rId51"/>
          <a:stretch>
            <a:fillRect/>
          </a:stretch>
        </p:blipFill>
        <p:spPr>
          <a:xfrm>
            <a:off x="1278625" y="1688177"/>
            <a:ext cx="789684" cy="434591"/>
          </a:xfrm>
          <a:prstGeom prst="rect">
            <a:avLst/>
          </a:prstGeom>
        </p:spPr>
      </p:pic>
      <p:pic>
        <p:nvPicPr>
          <p:cNvPr id="48" name="Picture 47">
            <a:extLst>
              <a:ext uri="{FF2B5EF4-FFF2-40B4-BE49-F238E27FC236}">
                <a16:creationId xmlns:a16="http://schemas.microsoft.com/office/drawing/2014/main" id="{F353D113-597A-B84F-820E-42727269F435}"/>
              </a:ext>
            </a:extLst>
          </p:cNvPr>
          <p:cNvPicPr>
            <a:picLocks noChangeAspect="1"/>
          </p:cNvPicPr>
          <p:nvPr/>
        </p:nvPicPr>
        <p:blipFill>
          <a:blip r:embed="rId52"/>
          <a:stretch>
            <a:fillRect/>
          </a:stretch>
        </p:blipFill>
        <p:spPr>
          <a:xfrm>
            <a:off x="1491452" y="4306793"/>
            <a:ext cx="1634113" cy="363136"/>
          </a:xfrm>
          <a:prstGeom prst="rect">
            <a:avLst/>
          </a:prstGeom>
        </p:spPr>
      </p:pic>
      <p:pic>
        <p:nvPicPr>
          <p:cNvPr id="44" name="Picture 43">
            <a:extLst>
              <a:ext uri="{FF2B5EF4-FFF2-40B4-BE49-F238E27FC236}">
                <a16:creationId xmlns:a16="http://schemas.microsoft.com/office/drawing/2014/main" id="{536F709F-56A9-DC46-BEA0-8A7FA6C7460A}"/>
              </a:ext>
            </a:extLst>
          </p:cNvPr>
          <p:cNvPicPr>
            <a:picLocks noChangeAspect="1"/>
          </p:cNvPicPr>
          <p:nvPr/>
        </p:nvPicPr>
        <p:blipFill>
          <a:blip r:embed="rId53"/>
          <a:stretch>
            <a:fillRect/>
          </a:stretch>
        </p:blipFill>
        <p:spPr>
          <a:xfrm>
            <a:off x="4624287" y="5740550"/>
            <a:ext cx="1369426" cy="364302"/>
          </a:xfrm>
          <a:prstGeom prst="rect">
            <a:avLst/>
          </a:prstGeom>
        </p:spPr>
      </p:pic>
      <p:pic>
        <p:nvPicPr>
          <p:cNvPr id="50" name="Picture 49">
            <a:extLst>
              <a:ext uri="{FF2B5EF4-FFF2-40B4-BE49-F238E27FC236}">
                <a16:creationId xmlns:a16="http://schemas.microsoft.com/office/drawing/2014/main" id="{05B85B80-4B4F-4943-AF2F-9567946967F8}"/>
              </a:ext>
            </a:extLst>
          </p:cNvPr>
          <p:cNvPicPr>
            <a:picLocks noChangeAspect="1"/>
          </p:cNvPicPr>
          <p:nvPr/>
        </p:nvPicPr>
        <p:blipFill>
          <a:blip r:embed="rId54"/>
          <a:stretch>
            <a:fillRect/>
          </a:stretch>
        </p:blipFill>
        <p:spPr>
          <a:xfrm>
            <a:off x="9662714" y="5392424"/>
            <a:ext cx="1921381" cy="540194"/>
          </a:xfrm>
          <a:prstGeom prst="rect">
            <a:avLst/>
          </a:prstGeom>
        </p:spPr>
      </p:pic>
      <p:pic>
        <p:nvPicPr>
          <p:cNvPr id="54" name="Picture 53">
            <a:extLst>
              <a:ext uri="{FF2B5EF4-FFF2-40B4-BE49-F238E27FC236}">
                <a16:creationId xmlns:a16="http://schemas.microsoft.com/office/drawing/2014/main" id="{7A90489B-98E9-CA4F-934A-7122850016E6}"/>
              </a:ext>
            </a:extLst>
          </p:cNvPr>
          <p:cNvPicPr>
            <a:picLocks noChangeAspect="1"/>
          </p:cNvPicPr>
          <p:nvPr/>
        </p:nvPicPr>
        <p:blipFill>
          <a:blip r:embed="rId55"/>
          <a:stretch>
            <a:fillRect/>
          </a:stretch>
        </p:blipFill>
        <p:spPr>
          <a:xfrm>
            <a:off x="11350801" y="5971107"/>
            <a:ext cx="815099" cy="774344"/>
          </a:xfrm>
          <a:prstGeom prst="rect">
            <a:avLst/>
          </a:prstGeom>
        </p:spPr>
      </p:pic>
      <p:pic>
        <p:nvPicPr>
          <p:cNvPr id="58" name="Picture 57">
            <a:extLst>
              <a:ext uri="{FF2B5EF4-FFF2-40B4-BE49-F238E27FC236}">
                <a16:creationId xmlns:a16="http://schemas.microsoft.com/office/drawing/2014/main" id="{40E7E239-6273-B448-99EA-C31A32AFD8CF}"/>
              </a:ext>
            </a:extLst>
          </p:cNvPr>
          <p:cNvPicPr>
            <a:picLocks noChangeAspect="1"/>
          </p:cNvPicPr>
          <p:nvPr/>
        </p:nvPicPr>
        <p:blipFill>
          <a:blip r:embed="rId56"/>
          <a:stretch>
            <a:fillRect/>
          </a:stretch>
        </p:blipFill>
        <p:spPr>
          <a:xfrm>
            <a:off x="4644049" y="6248029"/>
            <a:ext cx="1699497" cy="314389"/>
          </a:xfrm>
          <a:prstGeom prst="rect">
            <a:avLst/>
          </a:prstGeom>
        </p:spPr>
      </p:pic>
      <p:pic>
        <p:nvPicPr>
          <p:cNvPr id="60" name="Picture 59">
            <a:extLst>
              <a:ext uri="{FF2B5EF4-FFF2-40B4-BE49-F238E27FC236}">
                <a16:creationId xmlns:a16="http://schemas.microsoft.com/office/drawing/2014/main" id="{717188A6-BDE7-FD4B-8FF3-4FA9DB979411}"/>
              </a:ext>
            </a:extLst>
          </p:cNvPr>
          <p:cNvPicPr>
            <a:picLocks noChangeAspect="1"/>
          </p:cNvPicPr>
          <p:nvPr/>
        </p:nvPicPr>
        <p:blipFill>
          <a:blip r:embed="rId57"/>
          <a:stretch>
            <a:fillRect/>
          </a:stretch>
        </p:blipFill>
        <p:spPr>
          <a:xfrm>
            <a:off x="6545468" y="798248"/>
            <a:ext cx="1105645" cy="339155"/>
          </a:xfrm>
          <a:prstGeom prst="rect">
            <a:avLst/>
          </a:prstGeom>
        </p:spPr>
      </p:pic>
      <p:pic>
        <p:nvPicPr>
          <p:cNvPr id="63" name="Picture 62">
            <a:extLst>
              <a:ext uri="{FF2B5EF4-FFF2-40B4-BE49-F238E27FC236}">
                <a16:creationId xmlns:a16="http://schemas.microsoft.com/office/drawing/2014/main" id="{4FC61EE8-EEAC-0044-9289-995CA1C78E4C}"/>
              </a:ext>
            </a:extLst>
          </p:cNvPr>
          <p:cNvPicPr>
            <a:picLocks noChangeAspect="1"/>
          </p:cNvPicPr>
          <p:nvPr/>
        </p:nvPicPr>
        <p:blipFill>
          <a:blip r:embed="rId58"/>
          <a:stretch>
            <a:fillRect/>
          </a:stretch>
        </p:blipFill>
        <p:spPr>
          <a:xfrm>
            <a:off x="6811908" y="1188715"/>
            <a:ext cx="1564851" cy="583263"/>
          </a:xfrm>
          <a:prstGeom prst="rect">
            <a:avLst/>
          </a:prstGeom>
        </p:spPr>
      </p:pic>
      <p:pic>
        <p:nvPicPr>
          <p:cNvPr id="65" name="Picture 64">
            <a:extLst>
              <a:ext uri="{FF2B5EF4-FFF2-40B4-BE49-F238E27FC236}">
                <a16:creationId xmlns:a16="http://schemas.microsoft.com/office/drawing/2014/main" id="{58BDC7E5-16B6-8241-A7D2-488431E49E5B}"/>
              </a:ext>
            </a:extLst>
          </p:cNvPr>
          <p:cNvPicPr>
            <a:picLocks noChangeAspect="1"/>
          </p:cNvPicPr>
          <p:nvPr/>
        </p:nvPicPr>
        <p:blipFill>
          <a:blip r:embed="rId59"/>
          <a:stretch>
            <a:fillRect/>
          </a:stretch>
        </p:blipFill>
        <p:spPr>
          <a:xfrm>
            <a:off x="7164612" y="2239708"/>
            <a:ext cx="1723992" cy="266651"/>
          </a:xfrm>
          <a:prstGeom prst="rect">
            <a:avLst/>
          </a:prstGeom>
        </p:spPr>
      </p:pic>
      <p:pic>
        <p:nvPicPr>
          <p:cNvPr id="67" name="Picture 66">
            <a:extLst>
              <a:ext uri="{FF2B5EF4-FFF2-40B4-BE49-F238E27FC236}">
                <a16:creationId xmlns:a16="http://schemas.microsoft.com/office/drawing/2014/main" id="{903EEC0C-8224-2546-A23D-686957C6D30D}"/>
              </a:ext>
            </a:extLst>
          </p:cNvPr>
          <p:cNvPicPr>
            <a:picLocks noChangeAspect="1"/>
          </p:cNvPicPr>
          <p:nvPr/>
        </p:nvPicPr>
        <p:blipFill>
          <a:blip r:embed="rId60"/>
          <a:stretch>
            <a:fillRect/>
          </a:stretch>
        </p:blipFill>
        <p:spPr>
          <a:xfrm>
            <a:off x="10237390" y="4165661"/>
            <a:ext cx="1752600" cy="393700"/>
          </a:xfrm>
          <a:prstGeom prst="rect">
            <a:avLst/>
          </a:prstGeom>
        </p:spPr>
      </p:pic>
      <p:pic>
        <p:nvPicPr>
          <p:cNvPr id="69" name="Picture 68">
            <a:extLst>
              <a:ext uri="{FF2B5EF4-FFF2-40B4-BE49-F238E27FC236}">
                <a16:creationId xmlns:a16="http://schemas.microsoft.com/office/drawing/2014/main" id="{DB2FD456-7A56-6542-B245-AFDB175E3142}"/>
              </a:ext>
            </a:extLst>
          </p:cNvPr>
          <p:cNvPicPr>
            <a:picLocks noChangeAspect="1"/>
          </p:cNvPicPr>
          <p:nvPr/>
        </p:nvPicPr>
        <p:blipFill>
          <a:blip r:embed="rId61"/>
          <a:stretch>
            <a:fillRect/>
          </a:stretch>
        </p:blipFill>
        <p:spPr>
          <a:xfrm>
            <a:off x="6545468" y="6016235"/>
            <a:ext cx="3019962" cy="418872"/>
          </a:xfrm>
          <a:prstGeom prst="rect">
            <a:avLst/>
          </a:prstGeom>
        </p:spPr>
      </p:pic>
      <p:pic>
        <p:nvPicPr>
          <p:cNvPr id="71" name="Picture 70">
            <a:extLst>
              <a:ext uri="{FF2B5EF4-FFF2-40B4-BE49-F238E27FC236}">
                <a16:creationId xmlns:a16="http://schemas.microsoft.com/office/drawing/2014/main" id="{D22A5F3D-D72E-CF42-BBFF-6421A8B6FF28}"/>
              </a:ext>
            </a:extLst>
          </p:cNvPr>
          <p:cNvPicPr>
            <a:picLocks noChangeAspect="1"/>
          </p:cNvPicPr>
          <p:nvPr/>
        </p:nvPicPr>
        <p:blipFill>
          <a:blip r:embed="rId62"/>
          <a:stretch>
            <a:fillRect/>
          </a:stretch>
        </p:blipFill>
        <p:spPr>
          <a:xfrm>
            <a:off x="2269749" y="565759"/>
            <a:ext cx="743850" cy="753148"/>
          </a:xfrm>
          <a:prstGeom prst="rect">
            <a:avLst/>
          </a:prstGeom>
        </p:spPr>
      </p:pic>
      <p:pic>
        <p:nvPicPr>
          <p:cNvPr id="73" name="Picture 72">
            <a:extLst>
              <a:ext uri="{FF2B5EF4-FFF2-40B4-BE49-F238E27FC236}">
                <a16:creationId xmlns:a16="http://schemas.microsoft.com/office/drawing/2014/main" id="{39876265-6CBB-C541-B925-6CC33149C7F6}"/>
              </a:ext>
            </a:extLst>
          </p:cNvPr>
          <p:cNvPicPr>
            <a:picLocks noChangeAspect="1"/>
          </p:cNvPicPr>
          <p:nvPr/>
        </p:nvPicPr>
        <p:blipFill>
          <a:blip r:embed="rId63"/>
          <a:stretch>
            <a:fillRect/>
          </a:stretch>
        </p:blipFill>
        <p:spPr>
          <a:xfrm>
            <a:off x="3323376" y="4407523"/>
            <a:ext cx="752444" cy="752444"/>
          </a:xfrm>
          <a:prstGeom prst="rect">
            <a:avLst/>
          </a:prstGeom>
        </p:spPr>
      </p:pic>
      <p:pic>
        <p:nvPicPr>
          <p:cNvPr id="75" name="Picture 74">
            <a:extLst>
              <a:ext uri="{FF2B5EF4-FFF2-40B4-BE49-F238E27FC236}">
                <a16:creationId xmlns:a16="http://schemas.microsoft.com/office/drawing/2014/main" id="{34BB6D1E-159F-0942-9068-7767D9E682FD}"/>
              </a:ext>
            </a:extLst>
          </p:cNvPr>
          <p:cNvPicPr>
            <a:picLocks noChangeAspect="1"/>
          </p:cNvPicPr>
          <p:nvPr/>
        </p:nvPicPr>
        <p:blipFill>
          <a:blip r:embed="rId64"/>
          <a:stretch>
            <a:fillRect/>
          </a:stretch>
        </p:blipFill>
        <p:spPr>
          <a:xfrm>
            <a:off x="3084552" y="1479118"/>
            <a:ext cx="2011680" cy="359553"/>
          </a:xfrm>
          <a:prstGeom prst="rect">
            <a:avLst/>
          </a:prstGeom>
        </p:spPr>
      </p:pic>
    </p:spTree>
    <p:extLst>
      <p:ext uri="{BB962C8B-B14F-4D97-AF65-F5344CB8AC3E}">
        <p14:creationId xmlns:p14="http://schemas.microsoft.com/office/powerpoint/2010/main" val="61026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Argonauts ❤️ CDS Hooks</a:t>
            </a:r>
          </a:p>
        </p:txBody>
      </p:sp>
      <p:grpSp>
        <p:nvGrpSpPr>
          <p:cNvPr id="8" name="Group 7"/>
          <p:cNvGrpSpPr/>
          <p:nvPr/>
        </p:nvGrpSpPr>
        <p:grpSpPr>
          <a:xfrm>
            <a:off x="414868" y="1241888"/>
            <a:ext cx="10989153" cy="1265567"/>
            <a:chOff x="414868" y="1915656"/>
            <a:chExt cx="10989153" cy="1265567"/>
          </a:xfrm>
        </p:grpSpPr>
        <p:pic>
          <p:nvPicPr>
            <p:cNvPr id="4" name="Picture 3" descr="smart-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868" y="1915656"/>
              <a:ext cx="1455917" cy="1265567"/>
            </a:xfrm>
            <a:prstGeom prst="rect">
              <a:avLst/>
            </a:prstGeom>
          </p:spPr>
        </p:pic>
        <p:sp>
          <p:nvSpPr>
            <p:cNvPr id="6" name="TextBox 5"/>
            <p:cNvSpPr txBox="1"/>
            <p:nvPr/>
          </p:nvSpPr>
          <p:spPr>
            <a:xfrm>
              <a:off x="2324744" y="2009830"/>
              <a:ext cx="9079277" cy="1077218"/>
            </a:xfrm>
            <a:prstGeom prst="rect">
              <a:avLst/>
            </a:prstGeom>
            <a:noFill/>
          </p:spPr>
          <p:txBody>
            <a:bodyPr wrap="square" rtlCol="0">
              <a:spAutoFit/>
            </a:bodyPr>
            <a:lstStyle/>
            <a:p>
              <a:r>
                <a:rPr lang="en-US" sz="3200" dirty="0">
                  <a:latin typeface="+mj-lt"/>
                </a:rPr>
                <a:t>Focused (2017) on use case of pushing SMART apps via a CDS Service upon opening the patient’s chart</a:t>
              </a:r>
            </a:p>
          </p:txBody>
        </p:sp>
      </p:grpSp>
      <p:grpSp>
        <p:nvGrpSpPr>
          <p:cNvPr id="9" name="Group 8"/>
          <p:cNvGrpSpPr/>
          <p:nvPr/>
        </p:nvGrpSpPr>
        <p:grpSpPr>
          <a:xfrm>
            <a:off x="414868" y="3003010"/>
            <a:ext cx="11211074" cy="1455917"/>
            <a:chOff x="414868" y="4236264"/>
            <a:chExt cx="11211074" cy="145591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8" y="4236264"/>
              <a:ext cx="1455917" cy="1455917"/>
            </a:xfrm>
            <a:prstGeom prst="rect">
              <a:avLst/>
            </a:prstGeom>
          </p:spPr>
        </p:pic>
        <p:sp>
          <p:nvSpPr>
            <p:cNvPr id="7" name="TextBox 6"/>
            <p:cNvSpPr txBox="1"/>
            <p:nvPr/>
          </p:nvSpPr>
          <p:spPr>
            <a:xfrm>
              <a:off x="2324744" y="4425613"/>
              <a:ext cx="9301198" cy="1077218"/>
            </a:xfrm>
            <a:prstGeom prst="rect">
              <a:avLst/>
            </a:prstGeom>
            <a:noFill/>
          </p:spPr>
          <p:txBody>
            <a:bodyPr wrap="square" rtlCol="0">
              <a:spAutoFit/>
            </a:bodyPr>
            <a:lstStyle/>
            <a:p>
              <a:r>
                <a:rPr lang="en-US" sz="3200" dirty="0">
                  <a:latin typeface="+mj-lt"/>
                </a:rPr>
                <a:t>Funded (2017) external security assessment and threat model</a:t>
              </a:r>
            </a:p>
          </p:txBody>
        </p:sp>
      </p:grpSp>
      <p:grpSp>
        <p:nvGrpSpPr>
          <p:cNvPr id="3" name="Group 2">
            <a:extLst>
              <a:ext uri="{FF2B5EF4-FFF2-40B4-BE49-F238E27FC236}">
                <a16:creationId xmlns:a16="http://schemas.microsoft.com/office/drawing/2014/main" id="{7E3B7D38-7BCD-7144-8963-F8C0CE2ACDAF}"/>
              </a:ext>
            </a:extLst>
          </p:cNvPr>
          <p:cNvGrpSpPr/>
          <p:nvPr/>
        </p:nvGrpSpPr>
        <p:grpSpPr>
          <a:xfrm>
            <a:off x="414867" y="4954482"/>
            <a:ext cx="10989154" cy="1455918"/>
            <a:chOff x="414867" y="4954482"/>
            <a:chExt cx="10989154" cy="1455918"/>
          </a:xfrm>
        </p:grpSpPr>
        <p:sp>
          <p:nvSpPr>
            <p:cNvPr id="18" name="TextBox 17">
              <a:extLst>
                <a:ext uri="{FF2B5EF4-FFF2-40B4-BE49-F238E27FC236}">
                  <a16:creationId xmlns:a16="http://schemas.microsoft.com/office/drawing/2014/main" id="{1B2E39AB-6669-7344-80B2-2B687A79469F}"/>
                </a:ext>
              </a:extLst>
            </p:cNvPr>
            <p:cNvSpPr txBox="1"/>
            <p:nvPr/>
          </p:nvSpPr>
          <p:spPr>
            <a:xfrm>
              <a:off x="2324744" y="5048656"/>
              <a:ext cx="9079277" cy="1077218"/>
            </a:xfrm>
            <a:prstGeom prst="rect">
              <a:avLst/>
            </a:prstGeom>
            <a:noFill/>
          </p:spPr>
          <p:txBody>
            <a:bodyPr wrap="square" rtlCol="0">
              <a:spAutoFit/>
            </a:bodyPr>
            <a:lstStyle/>
            <a:p>
              <a:r>
                <a:rPr lang="en-US" sz="3200" dirty="0">
                  <a:latin typeface="+mj-lt"/>
                </a:rPr>
                <a:t>Focused (2019) on use case of pushing appropriate radiology ordering via a CDS Service</a:t>
              </a:r>
            </a:p>
          </p:txBody>
        </p:sp>
        <p:pic>
          <p:nvPicPr>
            <p:cNvPr id="20" name="Picture 19">
              <a:extLst>
                <a:ext uri="{FF2B5EF4-FFF2-40B4-BE49-F238E27FC236}">
                  <a16:creationId xmlns:a16="http://schemas.microsoft.com/office/drawing/2014/main" id="{2DDB308C-E231-E142-8320-B03EC985272A}"/>
                </a:ext>
              </a:extLst>
            </p:cNvPr>
            <p:cNvPicPr>
              <a:picLocks noChangeAspect="1"/>
            </p:cNvPicPr>
            <p:nvPr/>
          </p:nvPicPr>
          <p:blipFill>
            <a:blip r:embed="rId5"/>
            <a:stretch>
              <a:fillRect/>
            </a:stretch>
          </p:blipFill>
          <p:spPr>
            <a:xfrm>
              <a:off x="414867" y="4954482"/>
              <a:ext cx="1455918" cy="1455918"/>
            </a:xfrm>
            <a:prstGeom prst="rect">
              <a:avLst/>
            </a:prstGeom>
          </p:spPr>
        </p:pic>
      </p:grpSp>
    </p:spTree>
    <p:extLst>
      <p:ext uri="{BB962C8B-B14F-4D97-AF65-F5344CB8AC3E}">
        <p14:creationId xmlns:p14="http://schemas.microsoft.com/office/powerpoint/2010/main" val="331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Publication</a:t>
            </a:r>
          </a:p>
        </p:txBody>
      </p:sp>
      <p:grpSp>
        <p:nvGrpSpPr>
          <p:cNvPr id="11" name="Group 10"/>
          <p:cNvGrpSpPr/>
          <p:nvPr/>
        </p:nvGrpSpPr>
        <p:grpSpPr>
          <a:xfrm>
            <a:off x="555237" y="4235115"/>
            <a:ext cx="8133387" cy="1828800"/>
            <a:chOff x="414867" y="2427074"/>
            <a:chExt cx="8133387" cy="1828800"/>
          </a:xfrm>
        </p:grpSpPr>
        <p:sp>
          <p:nvSpPr>
            <p:cNvPr id="5" name="TextBox 4"/>
            <p:cNvSpPr txBox="1"/>
            <p:nvPr/>
          </p:nvSpPr>
          <p:spPr>
            <a:xfrm>
              <a:off x="2616846" y="2802865"/>
              <a:ext cx="5931408" cy="1077218"/>
            </a:xfrm>
            <a:prstGeom prst="rect">
              <a:avLst/>
            </a:prstGeom>
            <a:noFill/>
          </p:spPr>
          <p:txBody>
            <a:bodyPr wrap="square" rtlCol="0">
              <a:spAutoFit/>
            </a:bodyPr>
            <a:lstStyle/>
            <a:p>
              <a:r>
                <a:rPr lang="en-US" sz="3200" dirty="0">
                  <a:latin typeface="+mj-lt"/>
                </a:rPr>
                <a:t>Balloting and maturing hooks</a:t>
              </a:r>
            </a:p>
            <a:p>
              <a:r>
                <a:rPr lang="en-US" sz="3200" dirty="0">
                  <a:latin typeface="+mj-lt"/>
                </a:rPr>
                <a:t>Balloted 1.1 specification</a:t>
              </a:r>
            </a:p>
          </p:txBody>
        </p:sp>
        <p:pic>
          <p:nvPicPr>
            <p:cNvPr id="8" name="Picture 7"/>
            <p:cNvPicPr>
              <a:picLocks noChangeAspect="1"/>
            </p:cNvPicPr>
            <p:nvPr/>
          </p:nvPicPr>
          <p:blipFill>
            <a:blip r:embed="rId3"/>
            <a:srcRect/>
            <a:stretch/>
          </p:blipFill>
          <p:spPr>
            <a:xfrm>
              <a:off x="414867" y="2427074"/>
              <a:ext cx="1828800" cy="1828800"/>
            </a:xfrm>
            <a:prstGeom prst="rect">
              <a:avLst/>
            </a:prstGeom>
          </p:spPr>
        </p:pic>
      </p:grpSp>
      <p:grpSp>
        <p:nvGrpSpPr>
          <p:cNvPr id="7" name="Group 6">
            <a:extLst>
              <a:ext uri="{FF2B5EF4-FFF2-40B4-BE49-F238E27FC236}">
                <a16:creationId xmlns:a16="http://schemas.microsoft.com/office/drawing/2014/main" id="{531486CF-5585-C44E-BAB4-4FEA12C9B2FB}"/>
              </a:ext>
            </a:extLst>
          </p:cNvPr>
          <p:cNvGrpSpPr/>
          <p:nvPr/>
        </p:nvGrpSpPr>
        <p:grpSpPr>
          <a:xfrm>
            <a:off x="555237" y="1633465"/>
            <a:ext cx="9045962" cy="1828800"/>
            <a:chOff x="414867" y="2427074"/>
            <a:chExt cx="9045962" cy="1828800"/>
          </a:xfrm>
        </p:grpSpPr>
        <p:sp>
          <p:nvSpPr>
            <p:cNvPr id="9" name="TextBox 8">
              <a:extLst>
                <a:ext uri="{FF2B5EF4-FFF2-40B4-BE49-F238E27FC236}">
                  <a16:creationId xmlns:a16="http://schemas.microsoft.com/office/drawing/2014/main" id="{D42EF94B-419E-4C45-B065-E7404B3A436A}"/>
                </a:ext>
              </a:extLst>
            </p:cNvPr>
            <p:cNvSpPr txBox="1"/>
            <p:nvPr/>
          </p:nvSpPr>
          <p:spPr>
            <a:xfrm>
              <a:off x="2616846" y="2802865"/>
              <a:ext cx="6843983" cy="1077218"/>
            </a:xfrm>
            <a:prstGeom prst="rect">
              <a:avLst/>
            </a:prstGeom>
            <a:noFill/>
          </p:spPr>
          <p:txBody>
            <a:bodyPr wrap="square" rtlCol="0">
              <a:spAutoFit/>
            </a:bodyPr>
            <a:lstStyle/>
            <a:p>
              <a:r>
                <a:rPr lang="en-US" sz="3200" dirty="0">
                  <a:latin typeface="+mj-lt"/>
                </a:rPr>
                <a:t>Released a 1.0 specification in April 2019 at </a:t>
              </a:r>
              <a:r>
                <a:rPr lang="en-US" sz="3200" dirty="0">
                  <a:hlinkClick r:id="rId4"/>
                </a:rPr>
                <a:t>https://cds-hooks.hl7.org</a:t>
              </a:r>
              <a:endParaRPr lang="en-US" sz="3200" i="1" dirty="0">
                <a:latin typeface="+mj-lt"/>
              </a:endParaRPr>
            </a:p>
          </p:txBody>
        </p:sp>
        <p:pic>
          <p:nvPicPr>
            <p:cNvPr id="10" name="Picture 9">
              <a:extLst>
                <a:ext uri="{FF2B5EF4-FFF2-40B4-BE49-F238E27FC236}">
                  <a16:creationId xmlns:a16="http://schemas.microsoft.com/office/drawing/2014/main" id="{8413DF73-F1B7-3445-B253-D67A962D4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7" y="2427074"/>
              <a:ext cx="1828800" cy="1828800"/>
            </a:xfrm>
            <a:prstGeom prst="rect">
              <a:avLst/>
            </a:prstGeom>
          </p:spPr>
        </p:pic>
      </p:grpSp>
    </p:spTree>
    <p:extLst>
      <p:ext uri="{BB962C8B-B14F-4D97-AF65-F5344CB8AC3E}">
        <p14:creationId xmlns:p14="http://schemas.microsoft.com/office/powerpoint/2010/main" val="243603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after 1.0?</a:t>
            </a:r>
          </a:p>
        </p:txBody>
      </p:sp>
      <p:grpSp>
        <p:nvGrpSpPr>
          <p:cNvPr id="11" name="Group 10"/>
          <p:cNvGrpSpPr/>
          <p:nvPr/>
        </p:nvGrpSpPr>
        <p:grpSpPr>
          <a:xfrm>
            <a:off x="414868" y="5253498"/>
            <a:ext cx="10732103" cy="1371600"/>
            <a:chOff x="414868" y="1237342"/>
            <a:chExt cx="10732103" cy="1371600"/>
          </a:xfrm>
        </p:grpSpPr>
        <p:pic>
          <p:nvPicPr>
            <p:cNvPr id="4" name="Picture 3"/>
            <p:cNvPicPr>
              <a:picLocks noChangeAspect="1"/>
            </p:cNvPicPr>
            <p:nvPr/>
          </p:nvPicPr>
          <p:blipFill>
            <a:blip r:embed="rId3"/>
            <a:stretch>
              <a:fillRect/>
            </a:stretch>
          </p:blipFill>
          <p:spPr>
            <a:xfrm>
              <a:off x="414868" y="1237342"/>
              <a:ext cx="1371600" cy="1371600"/>
            </a:xfrm>
            <a:prstGeom prst="rect">
              <a:avLst/>
            </a:prstGeom>
          </p:spPr>
        </p:pic>
        <p:sp>
          <p:nvSpPr>
            <p:cNvPr id="8" name="TextBox 7"/>
            <p:cNvSpPr txBox="1"/>
            <p:nvPr/>
          </p:nvSpPr>
          <p:spPr>
            <a:xfrm>
              <a:off x="2046513" y="1630754"/>
              <a:ext cx="9100458" cy="584775"/>
            </a:xfrm>
            <a:prstGeom prst="rect">
              <a:avLst/>
            </a:prstGeom>
            <a:noFill/>
          </p:spPr>
          <p:txBody>
            <a:bodyPr wrap="square" rtlCol="0">
              <a:spAutoFit/>
            </a:bodyPr>
            <a:lstStyle/>
            <a:p>
              <a:r>
                <a:rPr lang="en-US" sz="3200" dirty="0">
                  <a:latin typeface="+mj-lt"/>
                </a:rPr>
                <a:t>Capturing Decisions</a:t>
              </a:r>
            </a:p>
          </p:txBody>
        </p:sp>
      </p:grpSp>
      <p:grpSp>
        <p:nvGrpSpPr>
          <p:cNvPr id="12" name="Group 11"/>
          <p:cNvGrpSpPr/>
          <p:nvPr/>
        </p:nvGrpSpPr>
        <p:grpSpPr>
          <a:xfrm>
            <a:off x="414868" y="3232292"/>
            <a:ext cx="10826584" cy="1371600"/>
            <a:chOff x="414868" y="3217898"/>
            <a:chExt cx="10826584" cy="1371600"/>
          </a:xfrm>
        </p:grpSpPr>
        <p:pic>
          <p:nvPicPr>
            <p:cNvPr id="5" name="Picture 4"/>
            <p:cNvPicPr>
              <a:picLocks noChangeAspect="1"/>
            </p:cNvPicPr>
            <p:nvPr/>
          </p:nvPicPr>
          <p:blipFill>
            <a:blip r:embed="rId4"/>
            <a:stretch>
              <a:fillRect/>
            </a:stretch>
          </p:blipFill>
          <p:spPr>
            <a:xfrm>
              <a:off x="414868" y="3217898"/>
              <a:ext cx="1371600" cy="1371600"/>
            </a:xfrm>
            <a:prstGeom prst="rect">
              <a:avLst/>
            </a:prstGeom>
          </p:spPr>
        </p:pic>
        <p:sp>
          <p:nvSpPr>
            <p:cNvPr id="9" name="TextBox 8"/>
            <p:cNvSpPr txBox="1"/>
            <p:nvPr/>
          </p:nvSpPr>
          <p:spPr>
            <a:xfrm>
              <a:off x="2050470" y="3611310"/>
              <a:ext cx="9190982" cy="584775"/>
            </a:xfrm>
            <a:prstGeom prst="rect">
              <a:avLst/>
            </a:prstGeom>
            <a:noFill/>
          </p:spPr>
          <p:txBody>
            <a:bodyPr wrap="square" rtlCol="0">
              <a:spAutoFit/>
            </a:bodyPr>
            <a:lstStyle/>
            <a:p>
              <a:r>
                <a:rPr lang="en-US" sz="3200" dirty="0">
                  <a:latin typeface="+mj-lt"/>
                </a:rPr>
                <a:t>Enhanced Suggestion Handling</a:t>
              </a:r>
            </a:p>
          </p:txBody>
        </p:sp>
      </p:grpSp>
      <p:grpSp>
        <p:nvGrpSpPr>
          <p:cNvPr id="13" name="Group 12"/>
          <p:cNvGrpSpPr/>
          <p:nvPr/>
        </p:nvGrpSpPr>
        <p:grpSpPr>
          <a:xfrm>
            <a:off x="414868" y="1214651"/>
            <a:ext cx="11094961" cy="1371600"/>
            <a:chOff x="414868" y="5198454"/>
            <a:chExt cx="11094961" cy="1371600"/>
          </a:xfrm>
        </p:grpSpPr>
        <p:pic>
          <p:nvPicPr>
            <p:cNvPr id="6" name="Picture 5"/>
            <p:cNvPicPr>
              <a:picLocks noChangeAspect="1"/>
            </p:cNvPicPr>
            <p:nvPr/>
          </p:nvPicPr>
          <p:blipFill>
            <a:blip r:embed="rId5"/>
            <a:stretch>
              <a:fillRect/>
            </a:stretch>
          </p:blipFill>
          <p:spPr>
            <a:xfrm>
              <a:off x="414868" y="5198454"/>
              <a:ext cx="1371600" cy="1371600"/>
            </a:xfrm>
            <a:prstGeom prst="rect">
              <a:avLst/>
            </a:prstGeom>
          </p:spPr>
        </p:pic>
        <p:sp>
          <p:nvSpPr>
            <p:cNvPr id="10" name="TextBox 9"/>
            <p:cNvSpPr txBox="1"/>
            <p:nvPr/>
          </p:nvSpPr>
          <p:spPr>
            <a:xfrm>
              <a:off x="2046513" y="5591866"/>
              <a:ext cx="9463316" cy="584775"/>
            </a:xfrm>
            <a:prstGeom prst="rect">
              <a:avLst/>
            </a:prstGeom>
            <a:noFill/>
          </p:spPr>
          <p:txBody>
            <a:bodyPr wrap="square" rtlCol="0">
              <a:spAutoFit/>
            </a:bodyPr>
            <a:lstStyle/>
            <a:p>
              <a:r>
                <a:rPr lang="en-US" sz="3200" dirty="0">
                  <a:latin typeface="+mj-lt"/>
                </a:rPr>
                <a:t>System-only Actions</a:t>
              </a:r>
            </a:p>
          </p:txBody>
        </p:sp>
      </p:grpSp>
    </p:spTree>
    <p:extLst>
      <p:ext uri="{BB962C8B-B14F-4D97-AF65-F5344CB8AC3E}">
        <p14:creationId xmlns:p14="http://schemas.microsoft.com/office/powerpoint/2010/main" val="258428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Card Dismissal with Override Reason</a:t>
            </a:r>
          </a:p>
        </p:txBody>
      </p:sp>
      <p:pic>
        <p:nvPicPr>
          <p:cNvPr id="4098" name="Picture 2">
            <a:extLst>
              <a:ext uri="{FF2B5EF4-FFF2-40B4-BE49-F238E27FC236}">
                <a16:creationId xmlns:a16="http://schemas.microsoft.com/office/drawing/2014/main" id="{9867B9DF-7EA5-384A-830E-3CCAA2447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926" y="1838325"/>
            <a:ext cx="9082148"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0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F62018-596D-FD47-9B2A-F53B8F5F5125}"/>
              </a:ext>
            </a:extLst>
          </p:cNvPr>
          <p:cNvGrpSpPr/>
          <p:nvPr/>
        </p:nvGrpSpPr>
        <p:grpSpPr>
          <a:xfrm>
            <a:off x="6603191" y="666636"/>
            <a:ext cx="1988822" cy="1903595"/>
            <a:chOff x="3307249" y="1087869"/>
            <a:chExt cx="1988822" cy="1903595"/>
          </a:xfrm>
        </p:grpSpPr>
        <p:sp>
          <p:nvSpPr>
            <p:cNvPr id="3" name="Rounded Rectangle 2">
              <a:extLst>
                <a:ext uri="{FF2B5EF4-FFF2-40B4-BE49-F238E27FC236}">
                  <a16:creationId xmlns:a16="http://schemas.microsoft.com/office/drawing/2014/main" id="{076CD06C-0CC3-C04A-899D-375E43DECD28}"/>
                </a:ext>
              </a:extLst>
            </p:cNvPr>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C3C4DEE9-84C3-B34F-B3DA-7C8FA5544500}"/>
                </a:ext>
              </a:extLst>
            </p:cNvPr>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2DF10801-997C-F741-9341-45FA84596CE1}"/>
                </a:ext>
              </a:extLst>
            </p:cNvPr>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6" name="Group 5">
            <a:extLst>
              <a:ext uri="{FF2B5EF4-FFF2-40B4-BE49-F238E27FC236}">
                <a16:creationId xmlns:a16="http://schemas.microsoft.com/office/drawing/2014/main" id="{94E59A5E-A2C0-264F-AC6B-E183444376B4}"/>
              </a:ext>
            </a:extLst>
          </p:cNvPr>
          <p:cNvGrpSpPr/>
          <p:nvPr/>
        </p:nvGrpSpPr>
        <p:grpSpPr>
          <a:xfrm>
            <a:off x="383380" y="766708"/>
            <a:ext cx="2805113" cy="1482285"/>
            <a:chOff x="1497805" y="3072489"/>
            <a:chExt cx="2805113" cy="1482285"/>
          </a:xfrm>
        </p:grpSpPr>
        <p:sp>
          <p:nvSpPr>
            <p:cNvPr id="7" name="Rounded Rectangle 6">
              <a:extLst>
                <a:ext uri="{FF2B5EF4-FFF2-40B4-BE49-F238E27FC236}">
                  <a16:creationId xmlns:a16="http://schemas.microsoft.com/office/drawing/2014/main" id="{980382EF-D509-C740-869F-18BA79C94C06}"/>
                </a:ext>
              </a:extLst>
            </p:cNvPr>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8" name="Rounded Rectangle 7">
              <a:extLst>
                <a:ext uri="{FF2B5EF4-FFF2-40B4-BE49-F238E27FC236}">
                  <a16:creationId xmlns:a16="http://schemas.microsoft.com/office/drawing/2014/main" id="{976F8C67-9D36-E249-AE32-9D73C4415402}"/>
                </a:ext>
              </a:extLst>
            </p:cNvPr>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9" name="Rectangle 8">
              <a:extLst>
                <a:ext uri="{FF2B5EF4-FFF2-40B4-BE49-F238E27FC236}">
                  <a16:creationId xmlns:a16="http://schemas.microsoft.com/office/drawing/2014/main" id="{EF8863F7-E31E-0749-A6F0-811239342A2C}"/>
                </a:ext>
              </a:extLst>
            </p:cNvPr>
            <p:cNvSpPr/>
            <p:nvPr/>
          </p:nvSpPr>
          <p:spPr>
            <a:xfrm>
              <a:off x="1663354" y="3539111"/>
              <a:ext cx="569387" cy="1015663"/>
            </a:xfrm>
            <a:prstGeom prst="rect">
              <a:avLst/>
            </a:prstGeom>
          </p:spPr>
          <p:txBody>
            <a:bodyPr wrap="none">
              <a:spAutoFit/>
            </a:bodyPr>
            <a:lstStyle/>
            <a:p>
              <a:r>
                <a:rPr lang="en-US" sz="6000" dirty="0"/>
                <a:t>℞</a:t>
              </a:r>
            </a:p>
          </p:txBody>
        </p:sp>
      </p:grpSp>
      <p:sp>
        <p:nvSpPr>
          <p:cNvPr id="10" name="Right Arrow 9">
            <a:extLst>
              <a:ext uri="{FF2B5EF4-FFF2-40B4-BE49-F238E27FC236}">
                <a16:creationId xmlns:a16="http://schemas.microsoft.com/office/drawing/2014/main" id="{08879CC7-BE18-6840-A106-7E6DEEE5F1FE}"/>
              </a:ext>
            </a:extLst>
          </p:cNvPr>
          <p:cNvSpPr/>
          <p:nvPr/>
        </p:nvSpPr>
        <p:spPr>
          <a:xfrm>
            <a:off x="3573830" y="148068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3BE0FF9-7E91-CB4B-A0EE-E0A58D1C6235}"/>
              </a:ext>
            </a:extLst>
          </p:cNvPr>
          <p:cNvSpPr txBox="1"/>
          <p:nvPr/>
        </p:nvSpPr>
        <p:spPr>
          <a:xfrm>
            <a:off x="3354042" y="877558"/>
            <a:ext cx="2979079" cy="646331"/>
          </a:xfrm>
          <a:prstGeom prst="rect">
            <a:avLst/>
          </a:prstGeom>
          <a:noFill/>
        </p:spPr>
        <p:txBody>
          <a:bodyPr wrap="square" rtlCol="0">
            <a:spAutoFit/>
          </a:bodyPr>
          <a:lstStyle/>
          <a:p>
            <a:pPr algn="ctr"/>
            <a:r>
              <a:rPr lang="en-US" sz="1800" dirty="0"/>
              <a:t>Client triggers a </a:t>
            </a:r>
            <a:r>
              <a:rPr lang="en-US" sz="1800" b="1" dirty="0"/>
              <a:t>CDS hook</a:t>
            </a:r>
            <a:r>
              <a:rPr lang="en-US" sz="1800" dirty="0"/>
              <a:t> and invokes a remote service</a:t>
            </a:r>
            <a:endParaRPr lang="en-US" sz="1800" b="1" dirty="0"/>
          </a:p>
        </p:txBody>
      </p:sp>
      <p:sp>
        <p:nvSpPr>
          <p:cNvPr id="12" name="Oval 11">
            <a:extLst>
              <a:ext uri="{FF2B5EF4-FFF2-40B4-BE49-F238E27FC236}">
                <a16:creationId xmlns:a16="http://schemas.microsoft.com/office/drawing/2014/main" id="{E8B7BC3A-85E2-D643-8329-068DDDE2D89B}"/>
              </a:ext>
            </a:extLst>
          </p:cNvPr>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13" name="Oval 12">
            <a:extLst>
              <a:ext uri="{FF2B5EF4-FFF2-40B4-BE49-F238E27FC236}">
                <a16:creationId xmlns:a16="http://schemas.microsoft.com/office/drawing/2014/main" id="{3F0200FF-F6D1-5744-8C14-923CB9BE1049}"/>
              </a:ext>
            </a:extLst>
          </p:cNvPr>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14" name="TextBox 13">
            <a:extLst>
              <a:ext uri="{FF2B5EF4-FFF2-40B4-BE49-F238E27FC236}">
                <a16:creationId xmlns:a16="http://schemas.microsoft.com/office/drawing/2014/main" id="{35773B0E-2085-6743-B4F7-C0FB4174F82D}"/>
              </a:ext>
            </a:extLst>
          </p:cNvPr>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15" name="Can 14">
            <a:extLst>
              <a:ext uri="{FF2B5EF4-FFF2-40B4-BE49-F238E27FC236}">
                <a16:creationId xmlns:a16="http://schemas.microsoft.com/office/drawing/2014/main" id="{B6CB00CB-20E6-DB47-A5F6-FBB8821F701B}"/>
              </a:ext>
            </a:extLst>
          </p:cNvPr>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16" name="Right Arrow 15">
            <a:extLst>
              <a:ext uri="{FF2B5EF4-FFF2-40B4-BE49-F238E27FC236}">
                <a16:creationId xmlns:a16="http://schemas.microsoft.com/office/drawing/2014/main" id="{7B3204D0-1BE2-BB42-9A42-10F62B777F73}"/>
              </a:ext>
            </a:extLst>
          </p:cNvPr>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BC50FE31-9E91-E841-8ED5-BF27F9427E67}"/>
              </a:ext>
            </a:extLst>
          </p:cNvPr>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Elbow Connector 17">
            <a:extLst>
              <a:ext uri="{FF2B5EF4-FFF2-40B4-BE49-F238E27FC236}">
                <a16:creationId xmlns:a16="http://schemas.microsoft.com/office/drawing/2014/main" id="{E170D9F4-947F-214D-9D0A-75D0C94E1A03}"/>
              </a:ext>
            </a:extLst>
          </p:cNvPr>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0B869BD-6A5C-664D-A362-B717478B1B2E}"/>
              </a:ext>
            </a:extLst>
          </p:cNvPr>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20" name="TextBox 19">
            <a:extLst>
              <a:ext uri="{FF2B5EF4-FFF2-40B4-BE49-F238E27FC236}">
                <a16:creationId xmlns:a16="http://schemas.microsoft.com/office/drawing/2014/main" id="{CD6CCEEB-C4B1-7D4A-BD5D-66ED2C03BCC8}"/>
              </a:ext>
            </a:extLst>
          </p:cNvPr>
          <p:cNvSpPr txBox="1"/>
          <p:nvPr/>
        </p:nvSpPr>
        <p:spPr>
          <a:xfrm>
            <a:off x="4029751" y="4161738"/>
            <a:ext cx="3396400"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Client)</a:t>
            </a:r>
          </a:p>
        </p:txBody>
      </p:sp>
      <p:sp>
        <p:nvSpPr>
          <p:cNvPr id="22" name="Rounded Rectangle 21">
            <a:extLst>
              <a:ext uri="{FF2B5EF4-FFF2-40B4-BE49-F238E27FC236}">
                <a16:creationId xmlns:a16="http://schemas.microsoft.com/office/drawing/2014/main" id="{1342D0AE-B819-C44D-AF33-1386FC09C3A7}"/>
              </a:ext>
            </a:extLst>
          </p:cNvPr>
          <p:cNvSpPr/>
          <p:nvPr/>
        </p:nvSpPr>
        <p:spPr>
          <a:xfrm>
            <a:off x="383380" y="4684480"/>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Try HCTZ as first-line</a:t>
            </a:r>
          </a:p>
          <a:p>
            <a:pPr algn="ctr"/>
            <a:r>
              <a:rPr lang="en-US" sz="1400" dirty="0"/>
              <a:t>due to patient age (71)</a:t>
            </a:r>
          </a:p>
        </p:txBody>
      </p:sp>
      <p:sp>
        <p:nvSpPr>
          <p:cNvPr id="23" name="Rounded Rectangle 22">
            <a:extLst>
              <a:ext uri="{FF2B5EF4-FFF2-40B4-BE49-F238E27FC236}">
                <a16:creationId xmlns:a16="http://schemas.microsoft.com/office/drawing/2014/main" id="{5088DB2F-342E-5A45-B892-BEC9905E7B5A}"/>
              </a:ext>
            </a:extLst>
          </p:cNvPr>
          <p:cNvSpPr/>
          <p:nvPr/>
        </p:nvSpPr>
        <p:spPr>
          <a:xfrm>
            <a:off x="548930" y="5224024"/>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HCTZ</a:t>
            </a:r>
          </a:p>
        </p:txBody>
      </p:sp>
      <p:sp>
        <p:nvSpPr>
          <p:cNvPr id="26" name="TextBox 25">
            <a:extLst>
              <a:ext uri="{FF2B5EF4-FFF2-40B4-BE49-F238E27FC236}">
                <a16:creationId xmlns:a16="http://schemas.microsoft.com/office/drawing/2014/main" id="{35AD885C-803D-8E4C-8943-86B638CC513F}"/>
              </a:ext>
            </a:extLst>
          </p:cNvPr>
          <p:cNvSpPr txBox="1"/>
          <p:nvPr/>
        </p:nvSpPr>
        <p:spPr>
          <a:xfrm>
            <a:off x="383377" y="4334783"/>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cxnSp>
        <p:nvCxnSpPr>
          <p:cNvPr id="29" name="Elbow Connector 28">
            <a:extLst>
              <a:ext uri="{FF2B5EF4-FFF2-40B4-BE49-F238E27FC236}">
                <a16:creationId xmlns:a16="http://schemas.microsoft.com/office/drawing/2014/main" id="{2F717388-1153-E347-8205-F8354D6C2011}"/>
              </a:ext>
            </a:extLst>
          </p:cNvPr>
          <p:cNvCxnSpPr>
            <a:cxnSpLocks/>
          </p:cNvCxnSpPr>
          <p:nvPr/>
        </p:nvCxnSpPr>
        <p:spPr>
          <a:xfrm flipV="1">
            <a:off x="3568388" y="2691783"/>
            <a:ext cx="4387973" cy="2685535"/>
          </a:xfrm>
          <a:prstGeom prst="bentConnector3">
            <a:avLst>
              <a:gd name="adj1" fmla="val 100126"/>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FD4929-084C-8341-9660-21A285661F44}"/>
              </a:ext>
            </a:extLst>
          </p:cNvPr>
          <p:cNvSpPr/>
          <p:nvPr/>
        </p:nvSpPr>
        <p:spPr>
          <a:xfrm>
            <a:off x="5443762" y="5627037"/>
            <a:ext cx="549070"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43" name="TextBox 42">
            <a:extLst>
              <a:ext uri="{FF2B5EF4-FFF2-40B4-BE49-F238E27FC236}">
                <a16:creationId xmlns:a16="http://schemas.microsoft.com/office/drawing/2014/main" id="{6DD6B009-3FFF-D447-BA58-81BF323B05F4}"/>
              </a:ext>
            </a:extLst>
          </p:cNvPr>
          <p:cNvSpPr txBox="1"/>
          <p:nvPr/>
        </p:nvSpPr>
        <p:spPr>
          <a:xfrm>
            <a:off x="3898479" y="6239307"/>
            <a:ext cx="3527672" cy="369332"/>
          </a:xfrm>
          <a:prstGeom prst="rect">
            <a:avLst/>
          </a:prstGeom>
          <a:noFill/>
        </p:spPr>
        <p:txBody>
          <a:bodyPr wrap="square" rtlCol="0">
            <a:spAutoFit/>
          </a:bodyPr>
          <a:lstStyle/>
          <a:p>
            <a:pPr algn="ctr"/>
            <a:r>
              <a:rPr lang="en-US" sz="1800" dirty="0"/>
              <a:t>Returns </a:t>
            </a:r>
            <a:r>
              <a:rPr lang="en-US" sz="1800" b="1" dirty="0"/>
              <a:t>Feedback</a:t>
            </a:r>
          </a:p>
        </p:txBody>
      </p:sp>
    </p:spTree>
    <p:extLst>
      <p:ext uri="{BB962C8B-B14F-4D97-AF65-F5344CB8AC3E}">
        <p14:creationId xmlns:p14="http://schemas.microsoft.com/office/powerpoint/2010/main" val="398035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5" y="5"/>
            <a:ext cx="12052514" cy="1624748"/>
          </a:xfrm>
        </p:spPr>
        <p:txBody>
          <a:bodyPr>
            <a:normAutofit fontScale="90000"/>
          </a:bodyPr>
          <a:lstStyle/>
          <a:p>
            <a:r>
              <a:rPr lang="en-US" dirty="0">
                <a:solidFill>
                  <a:schemeClr val="accent1"/>
                </a:solidFill>
              </a:rPr>
              <a:t>CDS Hooks</a:t>
            </a:r>
            <a:br>
              <a:rPr lang="en-US" dirty="0"/>
            </a:br>
            <a:r>
              <a:rPr lang="en-US" sz="4700" i="1" dirty="0"/>
              <a:t>A vendor agnostic remote decision support specification</a:t>
            </a:r>
          </a:p>
        </p:txBody>
      </p:sp>
      <p:grpSp>
        <p:nvGrpSpPr>
          <p:cNvPr id="11" name="Group 10"/>
          <p:cNvGrpSpPr/>
          <p:nvPr/>
        </p:nvGrpSpPr>
        <p:grpSpPr>
          <a:xfrm>
            <a:off x="700896" y="2763327"/>
            <a:ext cx="2973033" cy="3109650"/>
            <a:chOff x="525671" y="2072495"/>
            <a:chExt cx="1945621" cy="2332238"/>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7289" y="2072495"/>
              <a:ext cx="1601920" cy="839893"/>
            </a:xfrm>
            <a:prstGeom prst="rect">
              <a:avLst/>
            </a:prstGeom>
          </p:spPr>
        </p:pic>
        <p:sp>
          <p:nvSpPr>
            <p:cNvPr id="8" name="TextBox 7"/>
            <p:cNvSpPr txBox="1"/>
            <p:nvPr/>
          </p:nvSpPr>
          <p:spPr>
            <a:xfrm>
              <a:off x="525671" y="3781485"/>
              <a:ext cx="1945621" cy="623248"/>
            </a:xfrm>
            <a:prstGeom prst="rect">
              <a:avLst/>
            </a:prstGeom>
            <a:noFill/>
          </p:spPr>
          <p:txBody>
            <a:bodyPr wrap="square" rtlCol="0">
              <a:spAutoFit/>
            </a:bodyPr>
            <a:lstStyle/>
            <a:p>
              <a:pPr algn="ctr"/>
              <a:r>
                <a:rPr lang="en-US" sz="2400" b="1" dirty="0">
                  <a:latin typeface="+mj-lt"/>
                </a:rPr>
                <a:t>Originated from the team behind SMART</a:t>
              </a:r>
            </a:p>
          </p:txBody>
        </p:sp>
      </p:grpSp>
      <p:grpSp>
        <p:nvGrpSpPr>
          <p:cNvPr id="17" name="Group 16">
            <a:extLst>
              <a:ext uri="{FF2B5EF4-FFF2-40B4-BE49-F238E27FC236}">
                <a16:creationId xmlns:a16="http://schemas.microsoft.com/office/drawing/2014/main" id="{5F077780-5EAF-7646-944F-7FDEEB64975E}"/>
              </a:ext>
            </a:extLst>
          </p:cNvPr>
          <p:cNvGrpSpPr/>
          <p:nvPr/>
        </p:nvGrpSpPr>
        <p:grpSpPr>
          <a:xfrm>
            <a:off x="8144352" y="2439375"/>
            <a:ext cx="3080375" cy="3042911"/>
            <a:chOff x="8144352" y="2439375"/>
            <a:chExt cx="3080375" cy="3042911"/>
          </a:xfrm>
        </p:grpSpPr>
        <p:sp>
          <p:nvSpPr>
            <p:cNvPr id="10" name="TextBox 9"/>
            <p:cNvSpPr txBox="1"/>
            <p:nvPr/>
          </p:nvSpPr>
          <p:spPr>
            <a:xfrm>
              <a:off x="8144352" y="5020621"/>
              <a:ext cx="3080375" cy="461665"/>
            </a:xfrm>
            <a:prstGeom prst="rect">
              <a:avLst/>
            </a:prstGeom>
            <a:noFill/>
          </p:spPr>
          <p:txBody>
            <a:bodyPr wrap="square" rtlCol="0">
              <a:spAutoFit/>
            </a:bodyPr>
            <a:lstStyle/>
            <a:p>
              <a:pPr algn="ctr"/>
              <a:r>
                <a:rPr lang="en-US" sz="2400" b="1" dirty="0">
                  <a:latin typeface="+mj-lt"/>
                </a:rPr>
                <a:t>An HL7 standard</a:t>
              </a:r>
            </a:p>
          </p:txBody>
        </p:sp>
        <p:pic>
          <p:nvPicPr>
            <p:cNvPr id="6" name="Picture 5">
              <a:extLst>
                <a:ext uri="{FF2B5EF4-FFF2-40B4-BE49-F238E27FC236}">
                  <a16:creationId xmlns:a16="http://schemas.microsoft.com/office/drawing/2014/main" id="{94570F8D-8469-6740-A4B5-13CA13AFD0D2}"/>
                </a:ext>
              </a:extLst>
            </p:cNvPr>
            <p:cNvPicPr>
              <a:picLocks noChangeAspect="1"/>
            </p:cNvPicPr>
            <p:nvPr/>
          </p:nvPicPr>
          <p:blipFill>
            <a:blip r:embed="rId4"/>
            <a:stretch>
              <a:fillRect/>
            </a:stretch>
          </p:blipFill>
          <p:spPr>
            <a:xfrm>
              <a:off x="8801228" y="2439375"/>
              <a:ext cx="1766624" cy="1766624"/>
            </a:xfrm>
            <a:prstGeom prst="rect">
              <a:avLst/>
            </a:prstGeom>
          </p:spPr>
        </p:pic>
      </p:grpSp>
      <p:grpSp>
        <p:nvGrpSpPr>
          <p:cNvPr id="16" name="Group 15">
            <a:extLst>
              <a:ext uri="{FF2B5EF4-FFF2-40B4-BE49-F238E27FC236}">
                <a16:creationId xmlns:a16="http://schemas.microsoft.com/office/drawing/2014/main" id="{16622748-438F-A641-BEB6-82A07C84EB04}"/>
              </a:ext>
            </a:extLst>
          </p:cNvPr>
          <p:cNvGrpSpPr/>
          <p:nvPr/>
        </p:nvGrpSpPr>
        <p:grpSpPr>
          <a:xfrm>
            <a:off x="4412108" y="2892165"/>
            <a:ext cx="2990332" cy="3350145"/>
            <a:chOff x="4412108" y="2892165"/>
            <a:chExt cx="2990332" cy="3350145"/>
          </a:xfrm>
        </p:grpSpPr>
        <p:sp>
          <p:nvSpPr>
            <p:cNvPr id="9" name="TextBox 8"/>
            <p:cNvSpPr txBox="1"/>
            <p:nvPr/>
          </p:nvSpPr>
          <p:spPr>
            <a:xfrm>
              <a:off x="4412108" y="5041981"/>
              <a:ext cx="2990332" cy="1200329"/>
            </a:xfrm>
            <a:prstGeom prst="rect">
              <a:avLst/>
            </a:prstGeom>
            <a:noFill/>
          </p:spPr>
          <p:txBody>
            <a:bodyPr wrap="square" rtlCol="0">
              <a:spAutoFit/>
            </a:bodyPr>
            <a:lstStyle/>
            <a:p>
              <a:pPr algn="ctr"/>
              <a:r>
                <a:rPr lang="en-US" sz="2400" b="1" dirty="0">
                  <a:latin typeface="+mj-lt"/>
                </a:rPr>
                <a:t>Open source via the Creative Commons Attribution 4.0 license</a:t>
              </a:r>
            </a:p>
          </p:txBody>
        </p:sp>
        <p:pic>
          <p:nvPicPr>
            <p:cNvPr id="15" name="Picture 14">
              <a:extLst>
                <a:ext uri="{FF2B5EF4-FFF2-40B4-BE49-F238E27FC236}">
                  <a16:creationId xmlns:a16="http://schemas.microsoft.com/office/drawing/2014/main" id="{285FB555-21A9-8B48-B87C-5B207D6516D3}"/>
                </a:ext>
              </a:extLst>
            </p:cNvPr>
            <p:cNvPicPr>
              <a:picLocks noChangeAspect="1"/>
            </p:cNvPicPr>
            <p:nvPr/>
          </p:nvPicPr>
          <p:blipFill>
            <a:blip r:embed="rId5"/>
            <a:stretch>
              <a:fillRect/>
            </a:stretch>
          </p:blipFill>
          <p:spPr>
            <a:xfrm>
              <a:off x="4519476" y="2892165"/>
              <a:ext cx="2882964" cy="991019"/>
            </a:xfrm>
            <a:prstGeom prst="rect">
              <a:avLst/>
            </a:prstGeom>
          </p:spPr>
        </p:pic>
      </p:grpSp>
    </p:spTree>
    <p:extLst>
      <p:ext uri="{BB962C8B-B14F-4D97-AF65-F5344CB8AC3E}">
        <p14:creationId xmlns:p14="http://schemas.microsoft.com/office/powerpoint/2010/main" val="22539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Capturing User Behavior</a:t>
            </a:r>
          </a:p>
        </p:txBody>
      </p:sp>
      <p:sp>
        <p:nvSpPr>
          <p:cNvPr id="3" name="Content Placeholder 2"/>
          <p:cNvSpPr>
            <a:spLocks noGrp="1"/>
          </p:cNvSpPr>
          <p:nvPr>
            <p:ph idx="1"/>
          </p:nvPr>
        </p:nvSpPr>
        <p:spPr/>
        <p:txBody>
          <a:bodyPr>
            <a:normAutofit/>
          </a:bodyPr>
          <a:lstStyle/>
          <a:p>
            <a:r>
              <a:rPr lang="en-US" dirty="0"/>
              <a:t>Within 1.0 spec, CDS Services unaware of card interactions</a:t>
            </a:r>
          </a:p>
          <a:p>
            <a:r>
              <a:rPr lang="en-US" dirty="0"/>
              <a:t>Feedback endpoint allows communication of</a:t>
            </a:r>
          </a:p>
          <a:p>
            <a:pPr lvl="1"/>
            <a:r>
              <a:rPr lang="en-US" dirty="0"/>
              <a:t>Which suggestions were accepted?</a:t>
            </a:r>
          </a:p>
          <a:p>
            <a:pPr lvl="1"/>
            <a:r>
              <a:rPr lang="en-US" dirty="0"/>
              <a:t>Was a card overridden (and why)?</a:t>
            </a:r>
          </a:p>
          <a:p>
            <a:pPr marL="0" indent="0">
              <a:buNone/>
            </a:pPr>
            <a:endParaRPr lang="en-US" dirty="0">
              <a:latin typeface="Courier New"/>
              <a:cs typeface="Courier New"/>
            </a:endParaRPr>
          </a:p>
          <a:p>
            <a:pPr marL="0" indent="0">
              <a:buNone/>
            </a:pPr>
            <a:r>
              <a:rPr lang="en-US" dirty="0">
                <a:latin typeface="Courier New"/>
                <a:cs typeface="Courier New"/>
              </a:rPr>
              <a:t>POST {</a:t>
            </a:r>
            <a:r>
              <a:rPr lang="en-US" dirty="0" err="1">
                <a:latin typeface="Courier New"/>
                <a:cs typeface="Courier New"/>
              </a:rPr>
              <a:t>baseUrl</a:t>
            </a:r>
            <a:r>
              <a:rPr lang="en-US" dirty="0">
                <a:latin typeface="Courier New"/>
                <a:cs typeface="Courier New"/>
              </a:rPr>
              <a:t>}/</a:t>
            </a:r>
            <a:r>
              <a:rPr lang="en-US" dirty="0" err="1">
                <a:latin typeface="Courier New"/>
                <a:cs typeface="Courier New"/>
              </a:rPr>
              <a:t>cds</a:t>
            </a:r>
            <a:r>
              <a:rPr lang="en-US" dirty="0">
                <a:latin typeface="Courier New"/>
                <a:cs typeface="Courier New"/>
              </a:rPr>
              <a:t>-services/{</a:t>
            </a:r>
            <a:r>
              <a:rPr lang="en-US" dirty="0" err="1">
                <a:latin typeface="Courier New"/>
                <a:cs typeface="Courier New"/>
              </a:rPr>
              <a:t>serviceId</a:t>
            </a:r>
            <a:r>
              <a:rPr lang="en-US" dirty="0">
                <a:latin typeface="Courier New"/>
                <a:cs typeface="Courier New"/>
              </a:rPr>
              <a:t>}/feedback</a:t>
            </a:r>
          </a:p>
          <a:p>
            <a:pPr marL="0" indent="0">
              <a:buNone/>
            </a:pPr>
            <a:endParaRPr lang="en-US" dirty="0"/>
          </a:p>
        </p:txBody>
      </p:sp>
    </p:spTree>
    <p:extLst>
      <p:ext uri="{BB962C8B-B14F-4D97-AF65-F5344CB8AC3E}">
        <p14:creationId xmlns:p14="http://schemas.microsoft.com/office/powerpoint/2010/main" val="2811008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grpSp>
        <p:nvGrpSpPr>
          <p:cNvPr id="11" name="Group 10"/>
          <p:cNvGrpSpPr/>
          <p:nvPr/>
        </p:nvGrpSpPr>
        <p:grpSpPr>
          <a:xfrm>
            <a:off x="414868" y="986004"/>
            <a:ext cx="8221132" cy="1833396"/>
            <a:chOff x="414868" y="986004"/>
            <a:chExt cx="8221132" cy="183339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8" y="1219200"/>
              <a:ext cx="1600200" cy="1600200"/>
            </a:xfrm>
            <a:prstGeom prst="rect">
              <a:avLst/>
            </a:prstGeom>
          </p:spPr>
        </p:pic>
        <p:sp>
          <p:nvSpPr>
            <p:cNvPr id="7" name="TextBox 6"/>
            <p:cNvSpPr txBox="1"/>
            <p:nvPr/>
          </p:nvSpPr>
          <p:spPr>
            <a:xfrm>
              <a:off x="2590800" y="986004"/>
              <a:ext cx="6045200" cy="954107"/>
            </a:xfrm>
            <a:prstGeom prst="rect">
              <a:avLst/>
            </a:prstGeom>
            <a:noFill/>
          </p:spPr>
          <p:txBody>
            <a:bodyPr wrap="square" rtlCol="0">
              <a:spAutoFit/>
            </a:bodyPr>
            <a:lstStyle/>
            <a:p>
              <a:r>
                <a:rPr lang="en-US" sz="2800" dirty="0"/>
                <a:t>Latest Specification &amp; documentation</a:t>
              </a:r>
              <a:endParaRPr lang="en-US" sz="2800" dirty="0">
                <a:hlinkClick r:id="rId4"/>
              </a:endParaRPr>
            </a:p>
            <a:p>
              <a:r>
                <a:rPr lang="en-US" sz="2800" dirty="0">
                  <a:hlinkClick r:id="rId4"/>
                </a:rPr>
                <a:t>https://cds-hooks.org/</a:t>
              </a:r>
              <a:endParaRPr lang="en-US" sz="2800" dirty="0"/>
            </a:p>
          </p:txBody>
        </p:sp>
      </p:grpSp>
      <p:grpSp>
        <p:nvGrpSpPr>
          <p:cNvPr id="12" name="Group 11"/>
          <p:cNvGrpSpPr/>
          <p:nvPr/>
        </p:nvGrpSpPr>
        <p:grpSpPr>
          <a:xfrm>
            <a:off x="414868" y="3177985"/>
            <a:ext cx="7598832" cy="1600200"/>
            <a:chOff x="414868" y="3177985"/>
            <a:chExt cx="7598832" cy="160020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8" y="3177985"/>
              <a:ext cx="1600200" cy="1600200"/>
            </a:xfrm>
            <a:prstGeom prst="rect">
              <a:avLst/>
            </a:prstGeom>
          </p:spPr>
        </p:pic>
        <p:sp>
          <p:nvSpPr>
            <p:cNvPr id="8" name="TextBox 7"/>
            <p:cNvSpPr txBox="1"/>
            <p:nvPr/>
          </p:nvSpPr>
          <p:spPr>
            <a:xfrm>
              <a:off x="2565400" y="3501031"/>
              <a:ext cx="5448300" cy="954107"/>
            </a:xfrm>
            <a:prstGeom prst="rect">
              <a:avLst/>
            </a:prstGeom>
            <a:noFill/>
          </p:spPr>
          <p:txBody>
            <a:bodyPr wrap="square" rtlCol="0">
              <a:spAutoFit/>
            </a:bodyPr>
            <a:lstStyle/>
            <a:p>
              <a:r>
                <a:rPr lang="en-US" sz="2800" dirty="0"/>
                <a:t>Sandbox</a:t>
              </a:r>
            </a:p>
            <a:p>
              <a:r>
                <a:rPr lang="en-US" sz="2800" dirty="0">
                  <a:hlinkClick r:id="rId6"/>
                </a:rPr>
                <a:t>https://sandbox.cds-hooks.org/</a:t>
              </a:r>
              <a:endParaRPr lang="en-US" sz="2800" dirty="0"/>
            </a:p>
          </p:txBody>
        </p:sp>
      </p:grpSp>
      <p:grpSp>
        <p:nvGrpSpPr>
          <p:cNvPr id="13" name="Group 12"/>
          <p:cNvGrpSpPr/>
          <p:nvPr/>
        </p:nvGrpSpPr>
        <p:grpSpPr>
          <a:xfrm>
            <a:off x="414868" y="5136770"/>
            <a:ext cx="8221132" cy="1600200"/>
            <a:chOff x="414868" y="5136770"/>
            <a:chExt cx="8221132" cy="1600200"/>
          </a:xfrm>
        </p:grpSpPr>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68" y="5136770"/>
              <a:ext cx="1600200" cy="1600200"/>
            </a:xfrm>
            <a:prstGeom prst="rect">
              <a:avLst/>
            </a:prstGeom>
          </p:spPr>
        </p:pic>
        <p:sp>
          <p:nvSpPr>
            <p:cNvPr id="9" name="TextBox 8"/>
            <p:cNvSpPr txBox="1"/>
            <p:nvPr/>
          </p:nvSpPr>
          <p:spPr>
            <a:xfrm>
              <a:off x="2565400" y="5459816"/>
              <a:ext cx="6070600" cy="954107"/>
            </a:xfrm>
            <a:prstGeom prst="rect">
              <a:avLst/>
            </a:prstGeom>
            <a:noFill/>
          </p:spPr>
          <p:txBody>
            <a:bodyPr wrap="square" rtlCol="0">
              <a:spAutoFit/>
            </a:bodyPr>
            <a:lstStyle/>
            <a:p>
              <a:r>
                <a:rPr lang="en-US" sz="2800" dirty="0"/>
                <a:t>Source code</a:t>
              </a:r>
              <a:endParaRPr lang="en-US" sz="2800" dirty="0">
                <a:hlinkClick r:id="rId8"/>
              </a:endParaRPr>
            </a:p>
            <a:p>
              <a:r>
                <a:rPr lang="en-US" sz="2800" dirty="0">
                  <a:hlinkClick r:id="rId8"/>
                </a:rPr>
                <a:t>https://github.com/cds-hooks</a:t>
              </a:r>
              <a:endParaRPr lang="en-US" sz="2800" dirty="0"/>
            </a:p>
          </p:txBody>
        </p:sp>
      </p:grpSp>
      <p:sp>
        <p:nvSpPr>
          <p:cNvPr id="14" name="TextBox 13">
            <a:extLst>
              <a:ext uri="{FF2B5EF4-FFF2-40B4-BE49-F238E27FC236}">
                <a16:creationId xmlns:a16="http://schemas.microsoft.com/office/drawing/2014/main" id="{E62F6BC3-1F82-A24E-86E8-7F03FF3425D8}"/>
              </a:ext>
            </a:extLst>
          </p:cNvPr>
          <p:cNvSpPr txBox="1"/>
          <p:nvPr/>
        </p:nvSpPr>
        <p:spPr>
          <a:xfrm>
            <a:off x="2590800" y="1990682"/>
            <a:ext cx="6045200" cy="954107"/>
          </a:xfrm>
          <a:prstGeom prst="rect">
            <a:avLst/>
          </a:prstGeom>
          <a:noFill/>
        </p:spPr>
        <p:txBody>
          <a:bodyPr wrap="square" rtlCol="0">
            <a:spAutoFit/>
          </a:bodyPr>
          <a:lstStyle/>
          <a:p>
            <a:r>
              <a:rPr lang="en-US" sz="2800" dirty="0"/>
              <a:t>Releases</a:t>
            </a:r>
          </a:p>
          <a:p>
            <a:r>
              <a:rPr lang="en-US" sz="2800" dirty="0">
                <a:hlinkClick r:id="rId9"/>
              </a:rPr>
              <a:t>https://cds-hooks.hl7.org/</a:t>
            </a:r>
            <a:endParaRPr lang="en-US" sz="2800" dirty="0"/>
          </a:p>
        </p:txBody>
      </p:sp>
    </p:spTree>
    <p:extLst>
      <p:ext uri="{BB962C8B-B14F-4D97-AF65-F5344CB8AC3E}">
        <p14:creationId xmlns:p14="http://schemas.microsoft.com/office/powerpoint/2010/main" val="1733196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r>
              <a:rPr lang="en-US" i="1" dirty="0"/>
              <a:t>!</a:t>
            </a:r>
          </a:p>
        </p:txBody>
      </p:sp>
      <p:sp>
        <p:nvSpPr>
          <p:cNvPr id="4" name="Title 3"/>
          <p:cNvSpPr txBox="1">
            <a:spLocks/>
          </p:cNvSpPr>
          <p:nvPr/>
        </p:nvSpPr>
        <p:spPr>
          <a:xfrm>
            <a:off x="888423" y="860615"/>
            <a:ext cx="10515600" cy="45978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Complete the tutorial and</a:t>
            </a:r>
            <a:br>
              <a:rPr lang="en-US" dirty="0"/>
            </a:br>
            <a:r>
              <a:rPr lang="en-US" dirty="0"/>
              <a:t>write your own CDS Service!</a:t>
            </a:r>
          </a:p>
          <a:p>
            <a:pPr algn="ctr"/>
            <a:endParaRPr lang="en-US" dirty="0"/>
          </a:p>
          <a:p>
            <a:pPr algn="ctr"/>
            <a:r>
              <a:rPr lang="en-US" dirty="0" err="1">
                <a:solidFill>
                  <a:schemeClr val="accent1"/>
                </a:solidFill>
              </a:rPr>
              <a:t>github.com</a:t>
            </a:r>
            <a:r>
              <a:rPr lang="en-US" dirty="0">
                <a:solidFill>
                  <a:schemeClr val="accent1"/>
                </a:solidFill>
              </a:rPr>
              <a:t>/</a:t>
            </a:r>
            <a:r>
              <a:rPr lang="en-US" dirty="0" err="1">
                <a:solidFill>
                  <a:schemeClr val="accent1"/>
                </a:solidFill>
              </a:rPr>
              <a:t>cerner</a:t>
            </a:r>
            <a:r>
              <a:rPr lang="en-US" dirty="0">
                <a:solidFill>
                  <a:schemeClr val="accent1"/>
                </a:solidFill>
              </a:rPr>
              <a:t>/</a:t>
            </a:r>
            <a:r>
              <a:rPr lang="en-US" dirty="0" err="1">
                <a:solidFill>
                  <a:schemeClr val="accent1"/>
                </a:solidFill>
              </a:rPr>
              <a:t>cds</a:t>
            </a:r>
            <a:r>
              <a:rPr lang="en-US" dirty="0">
                <a:solidFill>
                  <a:schemeClr val="accent1"/>
                </a:solidFill>
              </a:rPr>
              <a:t>-services-tutorial</a:t>
            </a:r>
          </a:p>
        </p:txBody>
      </p:sp>
    </p:spTree>
    <p:extLst>
      <p:ext uri="{BB962C8B-B14F-4D97-AF65-F5344CB8AC3E}">
        <p14:creationId xmlns:p14="http://schemas.microsoft.com/office/powerpoint/2010/main" val="957705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CF7BBC-55DA-4443-A144-6CBEC0291BC9}"/>
              </a:ext>
            </a:extLst>
          </p:cNvPr>
          <p:cNvSpPr>
            <a:spLocks noGrp="1"/>
          </p:cNvSpPr>
          <p:nvPr>
            <p:ph type="title"/>
          </p:nvPr>
        </p:nvSpPr>
        <p:spPr>
          <a:xfrm>
            <a:off x="0" y="2697359"/>
            <a:ext cx="12192000" cy="1325563"/>
          </a:xfrm>
        </p:spPr>
        <p:txBody>
          <a:bodyPr>
            <a:noAutofit/>
          </a:bodyPr>
          <a:lstStyle/>
          <a:p>
            <a:pPr algn="ctr"/>
            <a:r>
              <a:rPr lang="en-US" dirty="0"/>
              <a:t>Grab these CC BY-SA slides at</a:t>
            </a:r>
            <a:br>
              <a:rPr lang="en-US" dirty="0"/>
            </a:br>
            <a:br>
              <a:rPr lang="en-US" dirty="0"/>
            </a:br>
            <a:r>
              <a:rPr lang="en-US" dirty="0" err="1">
                <a:solidFill>
                  <a:schemeClr val="accent1"/>
                </a:solidFill>
              </a:rPr>
              <a:t>github.com</a:t>
            </a:r>
            <a:r>
              <a:rPr lang="en-US" dirty="0">
                <a:solidFill>
                  <a:schemeClr val="accent1"/>
                </a:solidFill>
              </a:rPr>
              <a:t>/</a:t>
            </a:r>
            <a:r>
              <a:rPr lang="en-US" dirty="0" err="1">
                <a:solidFill>
                  <a:schemeClr val="accent1"/>
                </a:solidFill>
              </a:rPr>
              <a:t>dennispatterson</a:t>
            </a:r>
            <a:r>
              <a:rPr lang="en-US" dirty="0">
                <a:solidFill>
                  <a:schemeClr val="accent1"/>
                </a:solidFill>
              </a:rPr>
              <a:t>/</a:t>
            </a:r>
            <a:r>
              <a:rPr lang="en-US" dirty="0" err="1">
                <a:solidFill>
                  <a:schemeClr val="accent1"/>
                </a:solidFill>
              </a:rPr>
              <a:t>cds</a:t>
            </a:r>
            <a:r>
              <a:rPr lang="en-US" dirty="0">
                <a:solidFill>
                  <a:schemeClr val="accent1"/>
                </a:solidFill>
              </a:rPr>
              <a:t>-hooks-presentation</a:t>
            </a:r>
          </a:p>
        </p:txBody>
      </p:sp>
    </p:spTree>
    <p:extLst>
      <p:ext uri="{BB962C8B-B14F-4D97-AF65-F5344CB8AC3E}">
        <p14:creationId xmlns:p14="http://schemas.microsoft.com/office/powerpoint/2010/main" val="142263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108684"/>
            <a:ext cx="10515600" cy="2494312"/>
          </a:xfrm>
        </p:spPr>
        <p:txBody>
          <a:bodyPr>
            <a:normAutofit/>
          </a:bodyPr>
          <a:lstStyle/>
          <a:p>
            <a:pPr algn="ctr"/>
            <a:r>
              <a:rPr lang="en-US" dirty="0"/>
              <a:t>Thanks</a:t>
            </a:r>
            <a:r>
              <a:rPr lang="en-US" i="1" dirty="0"/>
              <a:t>!</a:t>
            </a:r>
          </a:p>
        </p:txBody>
      </p:sp>
    </p:spTree>
    <p:extLst>
      <p:ext uri="{BB962C8B-B14F-4D97-AF65-F5344CB8AC3E}">
        <p14:creationId xmlns:p14="http://schemas.microsoft.com/office/powerpoint/2010/main" val="22356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Addendum</a:t>
            </a:r>
            <a:br>
              <a:rPr lang="en-US" dirty="0"/>
            </a:br>
            <a:br>
              <a:rPr lang="en-US" dirty="0"/>
            </a:br>
            <a:r>
              <a:rPr lang="en-US" sz="5300" dirty="0"/>
              <a:t>Sample content from CDS vendors developing on CDS Hooks</a:t>
            </a:r>
            <a:endParaRPr lang="en-US" sz="5300" i="1" dirty="0"/>
          </a:p>
        </p:txBody>
      </p:sp>
      <p:pic>
        <p:nvPicPr>
          <p:cNvPr id="3" name="Picture 2" descr="cds-hooks-nam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1" y="5153472"/>
            <a:ext cx="9059118" cy="1109618"/>
          </a:xfrm>
          <a:prstGeom prst="rect">
            <a:avLst/>
          </a:prstGeom>
        </p:spPr>
      </p:pic>
    </p:spTree>
    <p:extLst>
      <p:ext uri="{BB962C8B-B14F-4D97-AF65-F5344CB8AC3E}">
        <p14:creationId xmlns:p14="http://schemas.microsoft.com/office/powerpoint/2010/main" val="195519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67" y="459832"/>
            <a:ext cx="11530151" cy="5393973"/>
          </a:xfrm>
          <a:prstGeom prst="rect">
            <a:avLst/>
          </a:prstGeom>
        </p:spPr>
      </p:pic>
    </p:spTree>
    <p:extLst>
      <p:ext uri="{BB962C8B-B14F-4D97-AF65-F5344CB8AC3E}">
        <p14:creationId xmlns:p14="http://schemas.microsoft.com/office/powerpoint/2010/main" val="11017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8449" y="116036"/>
            <a:ext cx="11719420" cy="498578"/>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br>
              <a:rPr lang="en-US" sz="700" dirty="0">
                <a:solidFill>
                  <a:schemeClr val="bg1"/>
                </a:solidFill>
              </a:rPr>
            </a:br>
            <a:br>
              <a:rPr lang="en-US" sz="700" dirty="0">
                <a:solidFill>
                  <a:schemeClr val="bg1"/>
                </a:solidFill>
              </a:rPr>
            </a:br>
            <a:br>
              <a:rPr lang="en-US" sz="700" dirty="0">
                <a:solidFill>
                  <a:schemeClr val="bg1"/>
                </a:solidFill>
              </a:rPr>
            </a:br>
            <a:endParaRPr lang="en-US" sz="700" dirty="0">
              <a:solidFill>
                <a:schemeClr val="bg1"/>
              </a:solidFill>
            </a:endParaRPr>
          </a:p>
          <a:p>
            <a:pPr>
              <a:lnSpc>
                <a:spcPct val="120000"/>
              </a:lnSpc>
            </a:pPr>
            <a:r>
              <a:rPr lang="en-US" sz="3200" b="1" dirty="0">
                <a:solidFill>
                  <a:schemeClr val="bg1"/>
                </a:solidFill>
                <a:latin typeface="Arial" panose="020B0604020202020204" pitchFamily="34" charset="0"/>
                <a:cs typeface="Arial" panose="020B0604020202020204" pitchFamily="34" charset="0"/>
              </a:rPr>
              <a:t>PerfectChoice™ </a:t>
            </a:r>
          </a:p>
          <a:p>
            <a:pPr>
              <a:lnSpc>
                <a:spcPct val="120000"/>
              </a:lnSpc>
            </a:pPr>
            <a:r>
              <a:rPr lang="en-US" sz="1600" dirty="0">
                <a:solidFill>
                  <a:schemeClr val="bg1"/>
                </a:solidFill>
                <a:latin typeface="Arial" panose="020B0604020202020204" pitchFamily="34" charset="0"/>
                <a:cs typeface="Arial" panose="020B0604020202020204" pitchFamily="34" charset="0"/>
              </a:rPr>
              <a:t>Helping physicians make the perfect antibiotic choices.</a:t>
            </a:r>
            <a:endParaRPr lang="en-US" sz="400" dirty="0">
              <a:solidFill>
                <a:srgbClr val="B4D28C"/>
              </a:solidFill>
              <a:latin typeface="Arial" panose="020B0604020202020204" pitchFamily="34" charset="0"/>
              <a:cs typeface="Arial" panose="020B0604020202020204" pitchFamily="34" charset="0"/>
            </a:endParaRPr>
          </a:p>
        </p:txBody>
      </p:sp>
      <p:grpSp>
        <p:nvGrpSpPr>
          <p:cNvPr id="5" name="Group 4"/>
          <p:cNvGrpSpPr/>
          <p:nvPr/>
        </p:nvGrpSpPr>
        <p:grpSpPr>
          <a:xfrm>
            <a:off x="4130862" y="2423638"/>
            <a:ext cx="3651704" cy="2578821"/>
            <a:chOff x="6732877" y="3054519"/>
            <a:chExt cx="3651704" cy="2578821"/>
          </a:xfrm>
          <a:effectLst>
            <a:outerShdw blurRad="50800" dist="38100" dir="5400000" algn="t" rotWithShape="0">
              <a:prstClr val="black">
                <a:alpha val="40000"/>
              </a:prstClr>
            </a:outerShdw>
          </a:effectLst>
        </p:grpSpPr>
        <p:sp>
          <p:nvSpPr>
            <p:cNvPr id="8" name="Rectangle 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6899564" y="3201291"/>
              <a:ext cx="2969306" cy="1231106"/>
            </a:xfrm>
            <a:prstGeom prst="rect">
              <a:avLst/>
            </a:prstGeom>
            <a:noFill/>
          </p:spPr>
          <p:txBody>
            <a:bodyPr wrap="square" rtlCol="0">
              <a:spAutoFit/>
            </a:bodyPr>
            <a:lstStyle/>
            <a:p>
              <a:r>
                <a:rPr lang="en-US" sz="600" b="1">
                  <a:solidFill>
                    <a:schemeClr val="tx1">
                      <a:lumMod val="50000"/>
                    </a:schemeClr>
                  </a:solidFill>
                </a:rPr>
                <a:t>STEVENSON, LAURA</a:t>
              </a:r>
            </a:p>
            <a:p>
              <a:pPr defTabSz="685800"/>
              <a:r>
                <a:rPr lang="en-US" sz="500">
                  <a:solidFill>
                    <a:schemeClr val="tx1">
                      <a:lumMod val="50000"/>
                    </a:schemeClr>
                  </a:solidFill>
                </a:rPr>
                <a:t>Age: 4 years 		CrCl: &gt;100mL/min</a:t>
              </a:r>
            </a:p>
            <a:p>
              <a:pPr defTabSz="685800">
                <a:tabLst>
                  <a:tab pos="1371600" algn="l"/>
                </a:tabLst>
              </a:pPr>
              <a:r>
                <a:rPr lang="en-US" sz="500">
                  <a:solidFill>
                    <a:schemeClr val="tx1">
                      <a:lumMod val="50000"/>
                    </a:schemeClr>
                  </a:solidFill>
                </a:rPr>
                <a:t>Allergies: No Known Allergies 	SCr: 0.9gm/dL</a:t>
              </a:r>
            </a:p>
            <a:p>
              <a:r>
                <a:rPr lang="en-US" sz="500">
                  <a:solidFill>
                    <a:schemeClr val="tx1">
                      <a:lumMod val="50000"/>
                    </a:schemeClr>
                  </a:solidFill>
                </a:rPr>
                <a:t>Previous Admit: 01/18/13</a:t>
              </a:r>
            </a:p>
            <a:p>
              <a:endParaRPr lang="en-US" sz="700">
                <a:solidFill>
                  <a:schemeClr val="tx1">
                    <a:lumMod val="50000"/>
                  </a:schemeClr>
                </a:solidFill>
              </a:endParaRPr>
            </a:p>
            <a:p>
              <a:r>
                <a:rPr lang="en-US" sz="600" b="1">
                  <a:solidFill>
                    <a:schemeClr val="tx1">
                      <a:lumMod val="50000"/>
                    </a:schemeClr>
                  </a:solidFill>
                </a:rPr>
                <a:t>NEW CULTURE INFORMATION</a:t>
              </a:r>
              <a:endParaRPr lang="en-US" sz="500" b="1">
                <a:solidFill>
                  <a:schemeClr val="tx1">
                    <a:lumMod val="50000"/>
                  </a:schemeClr>
                </a:solidFill>
              </a:endParaRPr>
            </a:p>
            <a:p>
              <a:r>
                <a:rPr lang="en-US" sz="500">
                  <a:solidFill>
                    <a:schemeClr val="tx1">
                      <a:lumMod val="50000"/>
                    </a:schemeClr>
                  </a:solidFill>
                </a:rPr>
                <a:t>12/22/14 08:45</a:t>
              </a:r>
            </a:p>
            <a:p>
              <a:r>
                <a:rPr lang="en-US" sz="500">
                  <a:solidFill>
                    <a:schemeClr val="tx1">
                      <a:lumMod val="50000"/>
                    </a:schemeClr>
                  </a:solidFill>
                </a:rPr>
                <a:t>Specimen ID: 00564783</a:t>
              </a:r>
            </a:p>
            <a:p>
              <a:r>
                <a:rPr lang="en-US" sz="500">
                  <a:solidFill>
                    <a:schemeClr val="tx1">
                      <a:lumMod val="50000"/>
                    </a:schemeClr>
                  </a:solidFill>
                </a:rPr>
                <a:t>Status: Prelim</a:t>
              </a:r>
            </a:p>
            <a:p>
              <a:endParaRPr lang="en-US" sz="200">
                <a:solidFill>
                  <a:schemeClr val="tx1">
                    <a:lumMod val="50000"/>
                  </a:schemeClr>
                </a:solidFill>
              </a:endParaRPr>
            </a:p>
            <a:p>
              <a:r>
                <a:rPr lang="en-US" sz="600">
                  <a:solidFill>
                    <a:schemeClr val="tx1">
                      <a:lumMod val="50000"/>
                    </a:schemeClr>
                  </a:solidFill>
                </a:rPr>
                <a:t>Culture: </a:t>
              </a:r>
              <a:r>
                <a:rPr lang="en-US" sz="600" b="1">
                  <a:solidFill>
                    <a:schemeClr val="accent1"/>
                  </a:solidFill>
                </a:rPr>
                <a:t>Blood</a:t>
              </a:r>
            </a:p>
            <a:p>
              <a:r>
                <a:rPr lang="en-US" sz="600">
                  <a:solidFill>
                    <a:schemeClr val="tx1">
                      <a:lumMod val="50000"/>
                    </a:schemeClr>
                  </a:solidFill>
                </a:rPr>
                <a:t>Result: </a:t>
              </a:r>
              <a:r>
                <a:rPr lang="en-US" sz="600" b="1" i="1">
                  <a:solidFill>
                    <a:schemeClr val="accent1"/>
                  </a:solidFill>
                </a:rPr>
                <a:t>E.Coli</a:t>
              </a:r>
            </a:p>
            <a:p>
              <a:endParaRPr lang="en-US" sz="200"/>
            </a:p>
            <a:p>
              <a:endParaRPr lang="en-US" sz="700"/>
            </a:p>
          </p:txBody>
        </p:sp>
        <p:sp>
          <p:nvSpPr>
            <p:cNvPr id="13" name="Rounded Rectangle 1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a:solidFill>
                    <a:schemeClr val="tx1">
                      <a:lumMod val="50000"/>
                    </a:schemeClr>
                  </a:solidFill>
                </a:rPr>
                <a:t>ID SUMMARY</a:t>
              </a:r>
            </a:p>
            <a:p>
              <a:r>
                <a:rPr lang="en-US" sz="500">
                  <a:solidFill>
                    <a:srgbClr val="3498DB"/>
                  </a:solidFill>
                </a:rPr>
                <a:t>Microbiology</a:t>
              </a:r>
              <a:r>
                <a:rPr lang="en-US" sz="500" i="1">
                  <a:solidFill>
                    <a:schemeClr val="tx1"/>
                  </a:solidFill>
                </a:rPr>
                <a:t> </a:t>
              </a:r>
            </a:p>
            <a:p>
              <a:r>
                <a:rPr lang="en-US" sz="500">
                  <a:solidFill>
                    <a:schemeClr val="tx1"/>
                  </a:solidFill>
                </a:rPr>
                <a:t>012/20/14  Urine Culture:  </a:t>
              </a:r>
              <a:r>
                <a:rPr lang="en-US" sz="500" i="1">
                  <a:solidFill>
                    <a:schemeClr val="tx1"/>
                  </a:solidFill>
                </a:rPr>
                <a:t>E.coli</a:t>
              </a:r>
            </a:p>
            <a:p>
              <a:endParaRPr lang="en-US" sz="200">
                <a:solidFill>
                  <a:schemeClr val="tx1"/>
                </a:solidFill>
              </a:endParaRPr>
            </a:p>
            <a:p>
              <a:r>
                <a:rPr lang="en-US" sz="500">
                  <a:solidFill>
                    <a:srgbClr val="3498DB"/>
                  </a:solidFill>
                </a:rPr>
                <a:t>Antibiotic Medications:</a:t>
              </a:r>
            </a:p>
            <a:p>
              <a:r>
                <a:rPr lang="en-US" sz="500">
                  <a:solidFill>
                    <a:schemeClr val="tx1"/>
                  </a:solidFill>
                </a:rPr>
                <a:t>01/24/13 – 01/25/13  Amoxicillin-clavulanate 150mg PO q8h</a:t>
              </a:r>
            </a:p>
            <a:p>
              <a:endParaRPr lang="en-US" sz="200">
                <a:solidFill>
                  <a:schemeClr val="tx1"/>
                </a:solidFill>
              </a:endParaRPr>
            </a:p>
            <a:p>
              <a:r>
                <a:rPr lang="en-US" sz="500">
                  <a:solidFill>
                    <a:srgbClr val="3498DB"/>
                  </a:solidFill>
                </a:rPr>
                <a:t>Flags:</a:t>
              </a:r>
            </a:p>
            <a:p>
              <a:r>
                <a:rPr lang="en-US" sz="500">
                  <a:solidFill>
                    <a:schemeClr val="tx1"/>
                  </a:solidFill>
                </a:rPr>
                <a:t>Community-acquired infection</a:t>
              </a:r>
            </a:p>
            <a:p>
              <a:r>
                <a:rPr lang="en-US" sz="500">
                  <a:solidFill>
                    <a:schemeClr val="tx1"/>
                  </a:solidFill>
                </a:rPr>
                <a:t>Isolation</a:t>
              </a:r>
            </a:p>
            <a:p>
              <a:endParaRPr lang="en-US" sz="200">
                <a:solidFill>
                  <a:srgbClr val="3498DB"/>
                </a:solidFill>
              </a:endParaRPr>
            </a:p>
            <a:p>
              <a:r>
                <a:rPr lang="en-US" sz="500">
                  <a:solidFill>
                    <a:srgbClr val="3498DB"/>
                  </a:solidFill>
                </a:rPr>
                <a:t>NHSN Documentation:</a:t>
              </a:r>
            </a:p>
            <a:p>
              <a:r>
                <a:rPr lang="en-US" sz="500">
                  <a:solidFill>
                    <a:schemeClr val="tx1"/>
                  </a:solidFill>
                </a:rPr>
                <a:t>None</a:t>
              </a:r>
              <a:br>
                <a:rPr lang="en-US" sz="500">
                  <a:solidFill>
                    <a:schemeClr val="tx1"/>
                  </a:solidFill>
                </a:rPr>
              </a:br>
              <a:endParaRPr lang="en-US" sz="500">
                <a:solidFill>
                  <a:schemeClr val="tx1"/>
                </a:solidFill>
              </a:endParaRPr>
            </a:p>
            <a:p>
              <a:endParaRPr lang="en-US" sz="500">
                <a:solidFill>
                  <a:schemeClr val="tx1"/>
                </a:solidFill>
              </a:endParaRPr>
            </a:p>
            <a:p>
              <a:endParaRPr lang="en-US" sz="500">
                <a:solidFill>
                  <a:schemeClr val="tx1"/>
                </a:solidFill>
              </a:endParaRPr>
            </a:p>
          </p:txBody>
        </p:sp>
        <p:cxnSp>
          <p:nvCxnSpPr>
            <p:cNvPr id="15" name="Straight Connector 1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a:solidFill>
                    <a:schemeClr val="bg1"/>
                  </a:solidFill>
                </a:rPr>
                <a:t>Change Orders</a:t>
              </a:r>
            </a:p>
          </p:txBody>
        </p:sp>
        <p:sp>
          <p:nvSpPr>
            <p:cNvPr id="18" name="Rounded Rectangle 1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solidFill>
                    <a:schemeClr val="tx1">
                      <a:lumMod val="75000"/>
                    </a:schemeClr>
                  </a:solidFill>
                </a:rPr>
                <a:t>Dismiss</a:t>
              </a:r>
            </a:p>
          </p:txBody>
        </p:sp>
        <p:sp>
          <p:nvSpPr>
            <p:cNvPr id="19" name="TextBox 18"/>
            <p:cNvSpPr txBox="1"/>
            <p:nvPr/>
          </p:nvSpPr>
          <p:spPr>
            <a:xfrm>
              <a:off x="6800914" y="3054519"/>
              <a:ext cx="1676400" cy="169277"/>
            </a:xfrm>
            <a:prstGeom prst="rect">
              <a:avLst/>
            </a:prstGeom>
            <a:noFill/>
          </p:spPr>
          <p:txBody>
            <a:bodyPr wrap="square" rtlCol="0">
              <a:spAutoFit/>
            </a:bodyPr>
            <a:lstStyle/>
            <a:p>
              <a:r>
                <a:rPr lang="en-US" sz="500" b="1">
                  <a:solidFill>
                    <a:schemeClr val="tx1">
                      <a:lumMod val="50000"/>
                    </a:schemeClr>
                  </a:solidFill>
                </a:rPr>
                <a:t>PerfectChoice – ID:  New Organism Identified</a:t>
              </a:r>
            </a:p>
          </p:txBody>
        </p:sp>
        <p:sp>
          <p:nvSpPr>
            <p:cNvPr id="20" name="Rectangle 1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a:solidFill>
                    <a:schemeClr val="tx1">
                      <a:lumMod val="50000"/>
                    </a:schemeClr>
                  </a:solidFill>
                </a:rPr>
                <a:t>PerfectChoice OPTIONS</a:t>
              </a:r>
            </a:p>
            <a:p>
              <a:r>
                <a:rPr lang="en-US" sz="500" i="1">
                  <a:solidFill>
                    <a:schemeClr val="tx1">
                      <a:lumMod val="50000"/>
                    </a:schemeClr>
                  </a:solidFill>
                </a:rPr>
                <a:t>Premier Memorial Hospital – Last 12 mos.</a:t>
              </a:r>
            </a:p>
            <a:p>
              <a:endParaRPr lang="en-US" sz="500">
                <a:solidFill>
                  <a:schemeClr val="tx1">
                    <a:lumMod val="50000"/>
                  </a:schemeClr>
                </a:solidFill>
              </a:endParaRPr>
            </a:p>
            <a:p>
              <a:r>
                <a:rPr lang="en-US" sz="600" b="1" i="1">
                  <a:solidFill>
                    <a:schemeClr val="tx1">
                      <a:lumMod val="50000"/>
                    </a:schemeClr>
                  </a:solidFill>
                </a:rPr>
                <a:t>E.Coli - </a:t>
              </a:r>
              <a:r>
                <a:rPr lang="en-US" sz="600" b="1">
                  <a:solidFill>
                    <a:schemeClr val="tx1">
                      <a:lumMod val="50000"/>
                    </a:schemeClr>
                  </a:solidFill>
                </a:rPr>
                <a:t>Specimen Source Blood</a:t>
              </a:r>
            </a:p>
            <a:p>
              <a:endParaRPr lang="en-US" sz="500">
                <a:solidFill>
                  <a:schemeClr val="tx1"/>
                </a:solidFill>
              </a:endParaRPr>
            </a:p>
            <a:p>
              <a:r>
                <a:rPr lang="en-US" sz="500" b="1">
                  <a:solidFill>
                    <a:schemeClr val="tx1">
                      <a:lumMod val="50000"/>
                    </a:schemeClr>
                  </a:solidFill>
                </a:rPr>
                <a:t>Antibiotic Medications </a:t>
              </a:r>
              <a:r>
                <a:rPr lang="en-US" sz="500">
                  <a:solidFill>
                    <a:srgbClr val="3498DB"/>
                  </a:solidFill>
                </a:rPr>
                <a:t>(% Susceptible)</a:t>
              </a:r>
            </a:p>
            <a:p>
              <a:r>
                <a:rPr lang="en-US" sz="500">
                  <a:solidFill>
                    <a:schemeClr val="tx1"/>
                  </a:solidFill>
                </a:rPr>
                <a:t>Ampicillin-Sulbactam </a:t>
              </a:r>
              <a:r>
                <a:rPr lang="en-US" sz="500">
                  <a:solidFill>
                    <a:srgbClr val="3498DB"/>
                  </a:solidFill>
                </a:rPr>
                <a:t>(93%)*</a:t>
              </a:r>
            </a:p>
            <a:p>
              <a:r>
                <a:rPr lang="en-US" sz="500">
                  <a:solidFill>
                    <a:schemeClr val="tx1"/>
                  </a:solidFill>
                </a:rPr>
                <a:t>Levofloxacin </a:t>
              </a:r>
              <a:r>
                <a:rPr lang="en-US" sz="500">
                  <a:solidFill>
                    <a:srgbClr val="3498DB"/>
                  </a:solidFill>
                </a:rPr>
                <a:t>(88%)*</a:t>
              </a:r>
            </a:p>
            <a:p>
              <a:r>
                <a:rPr lang="en-US" sz="500">
                  <a:solidFill>
                    <a:schemeClr val="tx1"/>
                  </a:solidFill>
                </a:rPr>
                <a:t>Cefazolin</a:t>
              </a:r>
              <a:r>
                <a:rPr lang="en-US" sz="500">
                  <a:solidFill>
                    <a:srgbClr val="3498DB"/>
                  </a:solidFill>
                </a:rPr>
                <a:t> (79%)*</a:t>
              </a:r>
            </a:p>
            <a:p>
              <a:r>
                <a:rPr lang="en-US" sz="500">
                  <a:solidFill>
                    <a:schemeClr val="tx1"/>
                  </a:solidFill>
                </a:rPr>
                <a:t>SMX-TMP </a:t>
              </a:r>
              <a:r>
                <a:rPr lang="en-US" sz="500">
                  <a:solidFill>
                    <a:srgbClr val="3498DB"/>
                  </a:solidFill>
                </a:rPr>
                <a:t>(76%)*</a:t>
              </a:r>
            </a:p>
            <a:p>
              <a:r>
                <a:rPr lang="en-US" sz="500">
                  <a:solidFill>
                    <a:schemeClr val="tx1"/>
                  </a:solidFill>
                </a:rPr>
                <a:t>Gentamicin </a:t>
              </a:r>
              <a:r>
                <a:rPr lang="en-US" sz="500">
                  <a:solidFill>
                    <a:srgbClr val="3498DB"/>
                  </a:solidFill>
                </a:rPr>
                <a:t>(73%)*</a:t>
              </a:r>
            </a:p>
            <a:p>
              <a:endParaRPr lang="en-US" sz="500">
                <a:solidFill>
                  <a:schemeClr val="tx1"/>
                </a:solidFill>
              </a:endParaRPr>
            </a:p>
            <a:p>
              <a:endParaRPr lang="en-US" sz="500">
                <a:solidFill>
                  <a:schemeClr val="tx1"/>
                </a:solidFill>
              </a:endParaRPr>
            </a:p>
            <a:p>
              <a:endParaRPr lang="en-US" sz="500">
                <a:solidFill>
                  <a:schemeClr val="tx1"/>
                </a:solidFill>
              </a:endParaRPr>
            </a:p>
          </p:txBody>
        </p:sp>
      </p:grpSp>
      <p:sp>
        <p:nvSpPr>
          <p:cNvPr id="38" name="TextBox 37"/>
          <p:cNvSpPr txBox="1"/>
          <p:nvPr/>
        </p:nvSpPr>
        <p:spPr>
          <a:xfrm>
            <a:off x="319254" y="2025042"/>
            <a:ext cx="2066326" cy="369332"/>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IDENTIFY.</a:t>
            </a:r>
          </a:p>
        </p:txBody>
      </p:sp>
      <p:sp>
        <p:nvSpPr>
          <p:cNvPr id="40" name="TextBox 39"/>
          <p:cNvSpPr txBox="1"/>
          <p:nvPr/>
        </p:nvSpPr>
        <p:spPr>
          <a:xfrm>
            <a:off x="4027862"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DECIDE.</a:t>
            </a:r>
          </a:p>
        </p:txBody>
      </p:sp>
      <p:sp>
        <p:nvSpPr>
          <p:cNvPr id="41" name="TextBox 40"/>
          <p:cNvSpPr txBox="1"/>
          <p:nvPr/>
        </p:nvSpPr>
        <p:spPr>
          <a:xfrm>
            <a:off x="7886338" y="2025042"/>
            <a:ext cx="2066326" cy="369332"/>
          </a:xfrm>
          <a:prstGeom prst="rect">
            <a:avLst/>
          </a:prstGeom>
        </p:spPr>
        <p:txBody>
          <a:bodyPr wrap="square" rtlCol="0">
            <a:spAutoFit/>
          </a:bodyPr>
          <a:lstStyle/>
          <a:p>
            <a:r>
              <a:rPr lang="en-US" b="1" dirty="0">
                <a:solidFill>
                  <a:schemeClr val="bg1"/>
                </a:solidFill>
                <a:latin typeface="Arial" charset="0"/>
                <a:ea typeface="Arial" charset="0"/>
                <a:cs typeface="Arial" charset="0"/>
              </a:rPr>
              <a:t>ACT.</a:t>
            </a:r>
          </a:p>
        </p:txBody>
      </p:sp>
      <p:sp>
        <p:nvSpPr>
          <p:cNvPr id="43" name="Title 1"/>
          <p:cNvSpPr txBox="1">
            <a:spLocks/>
          </p:cNvSpPr>
          <p:nvPr/>
        </p:nvSpPr>
        <p:spPr>
          <a:xfrm>
            <a:off x="7952756" y="5070764"/>
            <a:ext cx="3310165" cy="46349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dirty="0">
                <a:solidFill>
                  <a:schemeClr val="bg1"/>
                </a:solidFill>
                <a:latin typeface="Arial" panose="020B0604020202020204" pitchFamily="34" charset="0"/>
                <a:cs typeface="Arial" panose="020B0604020202020204" pitchFamily="34" charset="0"/>
              </a:rPr>
              <a:t>Access the EMR to make the appropriate medication order decisions.</a:t>
            </a:r>
            <a:endParaRPr lang="en-US" sz="300" dirty="0">
              <a:solidFill>
                <a:srgbClr val="B4D28C"/>
              </a:solidFill>
              <a:latin typeface="Arial" panose="020B0604020202020204" pitchFamily="34" charset="0"/>
              <a:cs typeface="Arial" panose="020B0604020202020204" pitchFamily="34" charset="0"/>
            </a:endParaRPr>
          </a:p>
        </p:txBody>
      </p:sp>
      <p:grpSp>
        <p:nvGrpSpPr>
          <p:cNvPr id="47" name="Group 46"/>
          <p:cNvGrpSpPr/>
          <p:nvPr/>
        </p:nvGrpSpPr>
        <p:grpSpPr>
          <a:xfrm>
            <a:off x="7952756" y="2444735"/>
            <a:ext cx="3651704" cy="2578821"/>
            <a:chOff x="6732877" y="3054519"/>
            <a:chExt cx="3651704" cy="2578821"/>
          </a:xfrm>
          <a:effectLst>
            <a:outerShdw blurRad="50800" dist="38100" dir="5400000" algn="t" rotWithShape="0">
              <a:prstClr val="black">
                <a:alpha val="40000"/>
              </a:prstClr>
            </a:outerShdw>
          </a:effectLst>
        </p:grpSpPr>
        <p:sp>
          <p:nvSpPr>
            <p:cNvPr id="48" name="Rectangle 47"/>
            <p:cNvSpPr/>
            <p:nvPr/>
          </p:nvSpPr>
          <p:spPr>
            <a:xfrm>
              <a:off x="6732877" y="3084040"/>
              <a:ext cx="3310164" cy="2549300"/>
            </a:xfrm>
            <a:prstGeom prst="rect">
              <a:avLst/>
            </a:prstGeom>
            <a:solidFill>
              <a:srgbClr val="FEF8F8"/>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732877" y="3084041"/>
              <a:ext cx="3310164" cy="110234"/>
            </a:xfrm>
            <a:prstGeom prst="rect">
              <a:avLst/>
            </a:prstGeom>
            <a:solidFill>
              <a:srgbClr val="B2D0E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78530" t="52016" r="19252" b="46135"/>
            <a:stretch/>
          </p:blipFill>
          <p:spPr bwMode="auto">
            <a:xfrm>
              <a:off x="9868870" y="3099878"/>
              <a:ext cx="174171" cy="81644"/>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s://i.ytimg.com/vi/F0JbNL0v6ek/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2235" t="51965" r="46518" b="46011"/>
            <a:stretch/>
          </p:blipFill>
          <p:spPr bwMode="auto">
            <a:xfrm>
              <a:off x="6751928" y="3099878"/>
              <a:ext cx="97972" cy="89316"/>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6899564" y="3201291"/>
              <a:ext cx="2969306" cy="1231106"/>
            </a:xfrm>
            <a:prstGeom prst="rect">
              <a:avLst/>
            </a:prstGeom>
            <a:noFill/>
          </p:spPr>
          <p:txBody>
            <a:bodyPr wrap="square" rtlCol="0">
              <a:spAutoFit/>
            </a:bodyPr>
            <a:lstStyle/>
            <a:p>
              <a:r>
                <a:rPr lang="en-US" sz="600" b="1">
                  <a:solidFill>
                    <a:schemeClr val="tx1">
                      <a:lumMod val="50000"/>
                    </a:schemeClr>
                  </a:solidFill>
                </a:rPr>
                <a:t>STEVENSON, LAURA</a:t>
              </a:r>
            </a:p>
            <a:p>
              <a:pPr defTabSz="685800"/>
              <a:r>
                <a:rPr lang="en-US" sz="500">
                  <a:solidFill>
                    <a:schemeClr val="tx1">
                      <a:lumMod val="50000"/>
                    </a:schemeClr>
                  </a:solidFill>
                </a:rPr>
                <a:t>Age: 4 years 		CrCl: &gt;100mL/min</a:t>
              </a:r>
            </a:p>
            <a:p>
              <a:pPr defTabSz="685800">
                <a:tabLst>
                  <a:tab pos="1371600" algn="l"/>
                </a:tabLst>
              </a:pPr>
              <a:r>
                <a:rPr lang="en-US" sz="500">
                  <a:solidFill>
                    <a:schemeClr val="tx1">
                      <a:lumMod val="50000"/>
                    </a:schemeClr>
                  </a:solidFill>
                </a:rPr>
                <a:t>Allergies: No Known Allergies 	SCr: 0.9gm/dL</a:t>
              </a:r>
            </a:p>
            <a:p>
              <a:r>
                <a:rPr lang="en-US" sz="500">
                  <a:solidFill>
                    <a:schemeClr val="tx1">
                      <a:lumMod val="50000"/>
                    </a:schemeClr>
                  </a:solidFill>
                </a:rPr>
                <a:t>Previous Admit: 01/18/13</a:t>
              </a:r>
            </a:p>
            <a:p>
              <a:endParaRPr lang="en-US" sz="700">
                <a:solidFill>
                  <a:schemeClr val="tx1">
                    <a:lumMod val="50000"/>
                  </a:schemeClr>
                </a:solidFill>
              </a:endParaRPr>
            </a:p>
            <a:p>
              <a:r>
                <a:rPr lang="en-US" sz="600" b="1">
                  <a:solidFill>
                    <a:schemeClr val="tx1">
                      <a:lumMod val="50000"/>
                    </a:schemeClr>
                  </a:solidFill>
                </a:rPr>
                <a:t>NEW CULTURE INFORMATION</a:t>
              </a:r>
              <a:endParaRPr lang="en-US" sz="500" b="1">
                <a:solidFill>
                  <a:schemeClr val="tx1">
                    <a:lumMod val="50000"/>
                  </a:schemeClr>
                </a:solidFill>
              </a:endParaRPr>
            </a:p>
            <a:p>
              <a:r>
                <a:rPr lang="en-US" sz="500">
                  <a:solidFill>
                    <a:schemeClr val="tx1">
                      <a:lumMod val="50000"/>
                    </a:schemeClr>
                  </a:solidFill>
                </a:rPr>
                <a:t>12/22/14 08:45</a:t>
              </a:r>
            </a:p>
            <a:p>
              <a:r>
                <a:rPr lang="en-US" sz="500">
                  <a:solidFill>
                    <a:schemeClr val="tx1">
                      <a:lumMod val="50000"/>
                    </a:schemeClr>
                  </a:solidFill>
                </a:rPr>
                <a:t>Specimen ID: 00564783</a:t>
              </a:r>
            </a:p>
            <a:p>
              <a:r>
                <a:rPr lang="en-US" sz="500">
                  <a:solidFill>
                    <a:schemeClr val="tx1">
                      <a:lumMod val="50000"/>
                    </a:schemeClr>
                  </a:solidFill>
                </a:rPr>
                <a:t>Status: Prelim</a:t>
              </a:r>
            </a:p>
            <a:p>
              <a:endParaRPr lang="en-US" sz="200">
                <a:solidFill>
                  <a:schemeClr val="tx1">
                    <a:lumMod val="50000"/>
                  </a:schemeClr>
                </a:solidFill>
              </a:endParaRPr>
            </a:p>
            <a:p>
              <a:r>
                <a:rPr lang="en-US" sz="600">
                  <a:solidFill>
                    <a:schemeClr val="tx1">
                      <a:lumMod val="50000"/>
                    </a:schemeClr>
                  </a:solidFill>
                </a:rPr>
                <a:t>Culture: </a:t>
              </a:r>
              <a:r>
                <a:rPr lang="en-US" sz="600" b="1">
                  <a:solidFill>
                    <a:schemeClr val="accent1"/>
                  </a:solidFill>
                </a:rPr>
                <a:t>Blood</a:t>
              </a:r>
            </a:p>
            <a:p>
              <a:r>
                <a:rPr lang="en-US" sz="600">
                  <a:solidFill>
                    <a:schemeClr val="tx1">
                      <a:lumMod val="50000"/>
                    </a:schemeClr>
                  </a:solidFill>
                </a:rPr>
                <a:t>Result: </a:t>
              </a:r>
              <a:r>
                <a:rPr lang="en-US" sz="600" b="1" i="1">
                  <a:solidFill>
                    <a:schemeClr val="accent1"/>
                  </a:solidFill>
                </a:rPr>
                <a:t>E.Coli</a:t>
              </a:r>
            </a:p>
            <a:p>
              <a:endParaRPr lang="en-US" sz="200"/>
            </a:p>
            <a:p>
              <a:endParaRPr lang="en-US" sz="700"/>
            </a:p>
          </p:txBody>
        </p:sp>
        <p:sp>
          <p:nvSpPr>
            <p:cNvPr id="53" name="Rounded Rectangle 52"/>
            <p:cNvSpPr/>
            <p:nvPr/>
          </p:nvSpPr>
          <p:spPr>
            <a:xfrm>
              <a:off x="9269022" y="5390570"/>
              <a:ext cx="483280" cy="109537"/>
            </a:xfrm>
            <a:prstGeom prst="roundRect">
              <a:avLst/>
            </a:prstGeom>
            <a:solidFill>
              <a:schemeClr val="bg1">
                <a:lumMod val="95000"/>
              </a:schemeClr>
            </a:solidFill>
            <a:ln w="6350">
              <a:solidFill>
                <a:schemeClr val="bg1">
                  <a:lumMod val="50000"/>
                </a:schemeClr>
              </a:solidFill>
            </a:ln>
            <a:effectLst>
              <a:glow rad="254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9564" y="4247453"/>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a:solidFill>
                    <a:schemeClr val="tx1">
                      <a:lumMod val="50000"/>
                    </a:schemeClr>
                  </a:solidFill>
                </a:rPr>
                <a:t>ID SUMMARY</a:t>
              </a:r>
            </a:p>
            <a:p>
              <a:r>
                <a:rPr lang="en-US" sz="500">
                  <a:solidFill>
                    <a:srgbClr val="3498DB"/>
                  </a:solidFill>
                </a:rPr>
                <a:t>Microbiology</a:t>
              </a:r>
              <a:r>
                <a:rPr lang="en-US" sz="500" i="1">
                  <a:solidFill>
                    <a:schemeClr val="tx1"/>
                  </a:solidFill>
                </a:rPr>
                <a:t> </a:t>
              </a:r>
            </a:p>
            <a:p>
              <a:r>
                <a:rPr lang="en-US" sz="500">
                  <a:solidFill>
                    <a:schemeClr val="tx1"/>
                  </a:solidFill>
                </a:rPr>
                <a:t>012/20/14  Urine Culture:  </a:t>
              </a:r>
              <a:r>
                <a:rPr lang="en-US" sz="500" i="1">
                  <a:solidFill>
                    <a:schemeClr val="tx1"/>
                  </a:solidFill>
                </a:rPr>
                <a:t>E.coli</a:t>
              </a:r>
            </a:p>
            <a:p>
              <a:endParaRPr lang="en-US" sz="200">
                <a:solidFill>
                  <a:schemeClr val="tx1"/>
                </a:solidFill>
              </a:endParaRPr>
            </a:p>
            <a:p>
              <a:r>
                <a:rPr lang="en-US" sz="500">
                  <a:solidFill>
                    <a:srgbClr val="3498DB"/>
                  </a:solidFill>
                </a:rPr>
                <a:t>Antibiotic Medications:</a:t>
              </a:r>
            </a:p>
            <a:p>
              <a:r>
                <a:rPr lang="en-US" sz="500">
                  <a:solidFill>
                    <a:schemeClr val="tx1"/>
                  </a:solidFill>
                </a:rPr>
                <a:t>01/24/13 – 01/25/13  Amoxicillin-clavulanate 150mg PO q8h</a:t>
              </a:r>
            </a:p>
            <a:p>
              <a:endParaRPr lang="en-US" sz="200">
                <a:solidFill>
                  <a:schemeClr val="tx1"/>
                </a:solidFill>
              </a:endParaRPr>
            </a:p>
            <a:p>
              <a:r>
                <a:rPr lang="en-US" sz="500">
                  <a:solidFill>
                    <a:srgbClr val="3498DB"/>
                  </a:solidFill>
                </a:rPr>
                <a:t>Flags:</a:t>
              </a:r>
            </a:p>
            <a:p>
              <a:r>
                <a:rPr lang="en-US" sz="500">
                  <a:solidFill>
                    <a:schemeClr val="tx1"/>
                  </a:solidFill>
                </a:rPr>
                <a:t>Community-acquired infection</a:t>
              </a:r>
            </a:p>
            <a:p>
              <a:r>
                <a:rPr lang="en-US" sz="500">
                  <a:solidFill>
                    <a:schemeClr val="tx1"/>
                  </a:solidFill>
                </a:rPr>
                <a:t>Isolation</a:t>
              </a:r>
            </a:p>
            <a:p>
              <a:endParaRPr lang="en-US" sz="200">
                <a:solidFill>
                  <a:srgbClr val="3498DB"/>
                </a:solidFill>
              </a:endParaRPr>
            </a:p>
            <a:p>
              <a:r>
                <a:rPr lang="en-US" sz="500">
                  <a:solidFill>
                    <a:srgbClr val="3498DB"/>
                  </a:solidFill>
                </a:rPr>
                <a:t>NHSN Documentation:</a:t>
              </a:r>
            </a:p>
            <a:p>
              <a:r>
                <a:rPr lang="en-US" sz="500">
                  <a:solidFill>
                    <a:schemeClr val="tx1"/>
                  </a:solidFill>
                </a:rPr>
                <a:t>None</a:t>
              </a:r>
              <a:br>
                <a:rPr lang="en-US" sz="500">
                  <a:solidFill>
                    <a:schemeClr val="tx1"/>
                  </a:solidFill>
                </a:rPr>
              </a:br>
              <a:endParaRPr lang="en-US" sz="500">
                <a:solidFill>
                  <a:schemeClr val="tx1"/>
                </a:solidFill>
              </a:endParaRPr>
            </a:p>
            <a:p>
              <a:endParaRPr lang="en-US" sz="500">
                <a:solidFill>
                  <a:schemeClr val="tx1"/>
                </a:solidFill>
              </a:endParaRPr>
            </a:p>
            <a:p>
              <a:endParaRPr lang="en-US" sz="500">
                <a:solidFill>
                  <a:schemeClr val="tx1"/>
                </a:solidFill>
              </a:endParaRPr>
            </a:p>
          </p:txBody>
        </p:sp>
        <p:cxnSp>
          <p:nvCxnSpPr>
            <p:cNvPr id="55" name="Straight Connector 54"/>
            <p:cNvCxnSpPr/>
            <p:nvPr/>
          </p:nvCxnSpPr>
          <p:spPr>
            <a:xfrm>
              <a:off x="6990052" y="3634678"/>
              <a:ext cx="276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90052" y="4247454"/>
              <a:ext cx="276225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9269022" y="5390569"/>
              <a:ext cx="483280" cy="109537"/>
            </a:xfrm>
            <a:prstGeom prst="roundRect">
              <a:avLst/>
            </a:prstGeom>
            <a:solidFill>
              <a:srgbClr val="0070C0"/>
            </a:solidFill>
            <a:ln w="6350">
              <a:solidFill>
                <a:schemeClr val="bg1">
                  <a:lumMod val="50000"/>
                </a:schemeClr>
              </a:solidFill>
            </a:ln>
            <a:effectLst>
              <a:glow rad="12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400">
                  <a:solidFill>
                    <a:schemeClr val="bg1"/>
                  </a:solidFill>
                </a:rPr>
                <a:t>Change Orders</a:t>
              </a:r>
            </a:p>
          </p:txBody>
        </p:sp>
        <p:sp>
          <p:nvSpPr>
            <p:cNvPr id="58" name="Rounded Rectangle 57"/>
            <p:cNvSpPr/>
            <p:nvPr/>
          </p:nvSpPr>
          <p:spPr>
            <a:xfrm>
              <a:off x="8647402" y="5384658"/>
              <a:ext cx="483280" cy="109537"/>
            </a:xfrm>
            <a:prstGeom prst="roundRect">
              <a:avLst/>
            </a:prstGeom>
            <a:solidFill>
              <a:schemeClr val="bg1">
                <a:lumMod val="85000"/>
              </a:schemeClr>
            </a:solidFill>
            <a:ln w="63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solidFill>
                    <a:schemeClr val="tx1">
                      <a:lumMod val="75000"/>
                    </a:schemeClr>
                  </a:solidFill>
                </a:rPr>
                <a:t>Dismiss</a:t>
              </a:r>
            </a:p>
          </p:txBody>
        </p:sp>
        <p:sp>
          <p:nvSpPr>
            <p:cNvPr id="59" name="TextBox 58"/>
            <p:cNvSpPr txBox="1"/>
            <p:nvPr/>
          </p:nvSpPr>
          <p:spPr>
            <a:xfrm>
              <a:off x="6800914" y="3054519"/>
              <a:ext cx="1676400" cy="169277"/>
            </a:xfrm>
            <a:prstGeom prst="rect">
              <a:avLst/>
            </a:prstGeom>
            <a:noFill/>
          </p:spPr>
          <p:txBody>
            <a:bodyPr wrap="square" rtlCol="0">
              <a:spAutoFit/>
            </a:bodyPr>
            <a:lstStyle/>
            <a:p>
              <a:r>
                <a:rPr lang="en-US" sz="500" b="1">
                  <a:solidFill>
                    <a:schemeClr val="tx1">
                      <a:lumMod val="50000"/>
                    </a:schemeClr>
                  </a:solidFill>
                </a:rPr>
                <a:t>PerfectChoice – ID:  New Organism Identified</a:t>
              </a:r>
            </a:p>
          </p:txBody>
        </p:sp>
        <p:sp>
          <p:nvSpPr>
            <p:cNvPr id="60" name="Rectangle 59"/>
            <p:cNvSpPr/>
            <p:nvPr/>
          </p:nvSpPr>
          <p:spPr>
            <a:xfrm>
              <a:off x="8636743" y="4271018"/>
              <a:ext cx="1747838" cy="1090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600" b="1">
                  <a:solidFill>
                    <a:schemeClr val="tx1">
                      <a:lumMod val="50000"/>
                    </a:schemeClr>
                  </a:solidFill>
                </a:rPr>
                <a:t>PerfectChoice OPTIONS</a:t>
              </a:r>
            </a:p>
            <a:p>
              <a:r>
                <a:rPr lang="en-US" sz="500" i="1">
                  <a:solidFill>
                    <a:schemeClr val="tx1">
                      <a:lumMod val="50000"/>
                    </a:schemeClr>
                  </a:solidFill>
                </a:rPr>
                <a:t>Premier Memorial Hospital – Last 12 mos.</a:t>
              </a:r>
            </a:p>
            <a:p>
              <a:endParaRPr lang="en-US" sz="500">
                <a:solidFill>
                  <a:schemeClr val="tx1">
                    <a:lumMod val="50000"/>
                  </a:schemeClr>
                </a:solidFill>
              </a:endParaRPr>
            </a:p>
            <a:p>
              <a:r>
                <a:rPr lang="en-US" sz="600" b="1" i="1">
                  <a:solidFill>
                    <a:schemeClr val="tx1">
                      <a:lumMod val="50000"/>
                    </a:schemeClr>
                  </a:solidFill>
                </a:rPr>
                <a:t>E.Coli - </a:t>
              </a:r>
              <a:r>
                <a:rPr lang="en-US" sz="600" b="1">
                  <a:solidFill>
                    <a:schemeClr val="tx1">
                      <a:lumMod val="50000"/>
                    </a:schemeClr>
                  </a:solidFill>
                </a:rPr>
                <a:t>Specimen Source Blood</a:t>
              </a:r>
            </a:p>
            <a:p>
              <a:endParaRPr lang="en-US" sz="500">
                <a:solidFill>
                  <a:schemeClr val="tx1"/>
                </a:solidFill>
              </a:endParaRPr>
            </a:p>
            <a:p>
              <a:r>
                <a:rPr lang="en-US" sz="500" b="1">
                  <a:solidFill>
                    <a:schemeClr val="tx1">
                      <a:lumMod val="50000"/>
                    </a:schemeClr>
                  </a:solidFill>
                </a:rPr>
                <a:t>Antibiotic Medications </a:t>
              </a:r>
              <a:r>
                <a:rPr lang="en-US" sz="500">
                  <a:solidFill>
                    <a:srgbClr val="3498DB"/>
                  </a:solidFill>
                </a:rPr>
                <a:t>(% Susceptible)</a:t>
              </a:r>
            </a:p>
            <a:p>
              <a:r>
                <a:rPr lang="en-US" sz="500">
                  <a:solidFill>
                    <a:schemeClr val="tx1"/>
                  </a:solidFill>
                </a:rPr>
                <a:t>Ampicillin-Sulbactam </a:t>
              </a:r>
              <a:r>
                <a:rPr lang="en-US" sz="500">
                  <a:solidFill>
                    <a:srgbClr val="3498DB"/>
                  </a:solidFill>
                </a:rPr>
                <a:t>(93%)*</a:t>
              </a:r>
            </a:p>
            <a:p>
              <a:r>
                <a:rPr lang="en-US" sz="500">
                  <a:solidFill>
                    <a:schemeClr val="tx1"/>
                  </a:solidFill>
                </a:rPr>
                <a:t>Levofloxacin </a:t>
              </a:r>
              <a:r>
                <a:rPr lang="en-US" sz="500">
                  <a:solidFill>
                    <a:srgbClr val="3498DB"/>
                  </a:solidFill>
                </a:rPr>
                <a:t>(88%)*</a:t>
              </a:r>
            </a:p>
            <a:p>
              <a:r>
                <a:rPr lang="en-US" sz="500">
                  <a:solidFill>
                    <a:schemeClr val="tx1"/>
                  </a:solidFill>
                </a:rPr>
                <a:t>Cefazolin</a:t>
              </a:r>
              <a:r>
                <a:rPr lang="en-US" sz="500">
                  <a:solidFill>
                    <a:srgbClr val="3498DB"/>
                  </a:solidFill>
                </a:rPr>
                <a:t> (79%)*</a:t>
              </a:r>
            </a:p>
            <a:p>
              <a:r>
                <a:rPr lang="en-US" sz="500">
                  <a:solidFill>
                    <a:schemeClr val="tx1"/>
                  </a:solidFill>
                </a:rPr>
                <a:t>SMX-TMP </a:t>
              </a:r>
              <a:r>
                <a:rPr lang="en-US" sz="500">
                  <a:solidFill>
                    <a:srgbClr val="3498DB"/>
                  </a:solidFill>
                </a:rPr>
                <a:t>(76%)*</a:t>
              </a:r>
            </a:p>
            <a:p>
              <a:r>
                <a:rPr lang="en-US" sz="500">
                  <a:solidFill>
                    <a:schemeClr val="tx1"/>
                  </a:solidFill>
                </a:rPr>
                <a:t>Gentamicin </a:t>
              </a:r>
              <a:r>
                <a:rPr lang="en-US" sz="500">
                  <a:solidFill>
                    <a:srgbClr val="3498DB"/>
                  </a:solidFill>
                </a:rPr>
                <a:t>(73%)*</a:t>
              </a:r>
            </a:p>
            <a:p>
              <a:endParaRPr lang="en-US" sz="500">
                <a:solidFill>
                  <a:schemeClr val="tx1"/>
                </a:solidFill>
              </a:endParaRPr>
            </a:p>
            <a:p>
              <a:endParaRPr lang="en-US" sz="500">
                <a:solidFill>
                  <a:schemeClr val="tx1"/>
                </a:solidFill>
              </a:endParaRPr>
            </a:p>
            <a:p>
              <a:endParaRPr lang="en-US" sz="500">
                <a:solidFill>
                  <a:schemeClr val="tx1"/>
                </a:solidFill>
              </a:endParaRPr>
            </a:p>
          </p:txBody>
        </p:sp>
      </p:grpSp>
      <p:grpSp>
        <p:nvGrpSpPr>
          <p:cNvPr id="63" name="Group 62"/>
          <p:cNvGrpSpPr/>
          <p:nvPr/>
        </p:nvGrpSpPr>
        <p:grpSpPr>
          <a:xfrm>
            <a:off x="386651" y="2423638"/>
            <a:ext cx="3267649" cy="1216973"/>
            <a:chOff x="386651" y="2444737"/>
            <a:chExt cx="3267649" cy="1216973"/>
          </a:xfrm>
        </p:grpSpPr>
        <p:sp>
          <p:nvSpPr>
            <p:cNvPr id="39" name="Rectangle 38"/>
            <p:cNvSpPr/>
            <p:nvPr/>
          </p:nvSpPr>
          <p:spPr>
            <a:xfrm>
              <a:off x="386651" y="2444737"/>
              <a:ext cx="3218663" cy="1216498"/>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lumMod val="50000"/>
                  </a:schemeClr>
                </a:solidFill>
              </a:endParaRPr>
            </a:p>
          </p:txBody>
        </p:sp>
        <p:sp>
          <p:nvSpPr>
            <p:cNvPr id="44" name="TextBox 43"/>
            <p:cNvSpPr txBox="1"/>
            <p:nvPr/>
          </p:nvSpPr>
          <p:spPr>
            <a:xfrm>
              <a:off x="595868" y="2584492"/>
              <a:ext cx="3058432" cy="1077218"/>
            </a:xfrm>
            <a:prstGeom prst="rect">
              <a:avLst/>
            </a:prstGeom>
            <a:noFill/>
          </p:spPr>
          <p:txBody>
            <a:bodyPr wrap="square" rtlCol="0">
              <a:spAutoFit/>
            </a:bodyPr>
            <a:lstStyle/>
            <a:p>
              <a:r>
                <a:rPr lang="en-US" sz="800" dirty="0">
                  <a:solidFill>
                    <a:srgbClr val="00B0F0"/>
                  </a:solidFill>
                  <a:latin typeface="Arial" panose="020B0604020202020204" pitchFamily="34" charset="0"/>
                  <a:cs typeface="Arial" panose="020B0604020202020204" pitchFamily="34" charset="0"/>
                </a:rPr>
                <a:t>PerfectChoice Notification: Based on new culture information and facility </a:t>
              </a:r>
              <a:r>
                <a:rPr lang="en-US" sz="800" dirty="0" err="1">
                  <a:solidFill>
                    <a:srgbClr val="00B0F0"/>
                  </a:solidFill>
                  <a:latin typeface="Arial" panose="020B0604020202020204" pitchFamily="34" charset="0"/>
                  <a:cs typeface="Arial" panose="020B0604020202020204" pitchFamily="34" charset="0"/>
                </a:rPr>
                <a:t>antibiogram</a:t>
              </a:r>
              <a:r>
                <a:rPr lang="en-US" sz="800" dirty="0">
                  <a:solidFill>
                    <a:srgbClr val="00B0F0"/>
                  </a:solidFill>
                  <a:latin typeface="Arial" panose="020B0604020202020204" pitchFamily="34" charset="0"/>
                  <a:cs typeface="Arial" panose="020B0604020202020204" pitchFamily="34" charset="0"/>
                </a:rPr>
                <a:t>, the following </a:t>
              </a:r>
              <a:r>
                <a:rPr lang="en-US" sz="800" dirty="0" err="1">
                  <a:solidFill>
                    <a:srgbClr val="00B0F0"/>
                  </a:solidFill>
                  <a:latin typeface="Arial" panose="020B0604020202020204" pitchFamily="34" charset="0"/>
                  <a:cs typeface="Arial" panose="020B0604020202020204" pitchFamily="34" charset="0"/>
                </a:rPr>
                <a:t>antinfectives</a:t>
              </a:r>
              <a:r>
                <a:rPr lang="en-US" sz="800" dirty="0">
                  <a:solidFill>
                    <a:srgbClr val="00B0F0"/>
                  </a:solidFill>
                  <a:latin typeface="Arial" panose="020B0604020202020204" pitchFamily="34" charset="0"/>
                  <a:cs typeface="Arial" panose="020B0604020202020204" pitchFamily="34" charset="0"/>
                </a:rPr>
                <a:t> have the highest likelihood (% susceptible) of effectively treating the infection. </a:t>
              </a:r>
            </a:p>
            <a:p>
              <a:endParaRPr lang="en-US" sz="800" dirty="0">
                <a:solidFill>
                  <a:schemeClr val="tx1">
                    <a:lumMod val="50000"/>
                  </a:schemeClr>
                </a:solidFill>
                <a:latin typeface="Arial" panose="020B0604020202020204" pitchFamily="34" charset="0"/>
                <a:cs typeface="Arial" panose="020B0604020202020204" pitchFamily="34" charset="0"/>
              </a:endParaRPr>
            </a:p>
            <a:p>
              <a:r>
                <a:rPr lang="en-US" sz="800" i="1" dirty="0">
                  <a:solidFill>
                    <a:schemeClr val="tx1">
                      <a:lumMod val="50000"/>
                    </a:schemeClr>
                  </a:solidFill>
                  <a:latin typeface="Arial" panose="020B0604020202020204" pitchFamily="34" charset="0"/>
                  <a:cs typeface="Arial" panose="020B0604020202020204" pitchFamily="34" charset="0"/>
                </a:rPr>
                <a:t>Source: </a:t>
              </a:r>
            </a:p>
            <a:p>
              <a:r>
                <a:rPr lang="en-US" sz="800" dirty="0">
                  <a:solidFill>
                    <a:schemeClr val="tx1">
                      <a:lumMod val="50000"/>
                    </a:schemeClr>
                  </a:solidFill>
                  <a:latin typeface="Arial" panose="020B0604020202020204" pitchFamily="34" charset="0"/>
                  <a:cs typeface="Arial" panose="020B0604020202020204" pitchFamily="34" charset="0"/>
                </a:rPr>
                <a:t>       </a:t>
              </a:r>
              <a:r>
                <a:rPr lang="en-US" sz="800" dirty="0">
                  <a:solidFill>
                    <a:schemeClr val="tx2"/>
                  </a:solidFill>
                  <a:latin typeface="Arial" panose="020B0604020202020204" pitchFamily="34" charset="0"/>
                  <a:cs typeface="Arial" panose="020B0604020202020204" pitchFamily="34" charset="0"/>
                </a:rPr>
                <a:t>Launch Premier </a:t>
              </a:r>
              <a:r>
                <a:rPr lang="en-US" sz="800" dirty="0" err="1">
                  <a:solidFill>
                    <a:schemeClr val="tx2"/>
                  </a:solidFill>
                  <a:latin typeface="Arial" panose="020B0604020202020204" pitchFamily="34" charset="0"/>
                  <a:cs typeface="Arial" panose="020B0604020202020204" pitchFamily="34" charset="0"/>
                </a:rPr>
                <a:t>TheraDoc</a:t>
              </a:r>
              <a:r>
                <a:rPr lang="en-US" sz="800" dirty="0">
                  <a:solidFill>
                    <a:schemeClr val="tx2"/>
                  </a:solidFill>
                  <a:latin typeface="Arial" panose="020B0604020202020204" pitchFamily="34" charset="0"/>
                  <a:cs typeface="Arial" panose="020B0604020202020204" pitchFamily="34" charset="0"/>
                </a:rPr>
                <a:t> for more details.</a:t>
              </a:r>
            </a:p>
            <a:p>
              <a:endParaRPr lang="en-US" sz="800" dirty="0">
                <a:solidFill>
                  <a:srgbClr val="A4A4A4"/>
                </a:solidFill>
                <a:latin typeface="Arial" panose="020B0604020202020204" pitchFamily="34" charset="0"/>
                <a:ea typeface="Arial" charset="0"/>
                <a:cs typeface="Arial" panose="020B0604020202020204" pitchFamily="34" charset="0"/>
              </a:endParaRPr>
            </a:p>
          </p:txBody>
        </p:sp>
        <p:cxnSp>
          <p:nvCxnSpPr>
            <p:cNvPr id="46" name="Straight Connector 45"/>
            <p:cNvCxnSpPr/>
            <p:nvPr/>
          </p:nvCxnSpPr>
          <p:spPr>
            <a:xfrm>
              <a:off x="560700" y="2610499"/>
              <a:ext cx="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1238" y="3334060"/>
              <a:ext cx="182880" cy="182880"/>
            </a:xfrm>
            <a:prstGeom prst="rect">
              <a:avLst/>
            </a:prstGeom>
          </p:spPr>
        </p:pic>
      </p:grpSp>
      <p:sp>
        <p:nvSpPr>
          <p:cNvPr id="1024" name="Isosceles Triangle 1023"/>
          <p:cNvSpPr/>
          <p:nvPr/>
        </p:nvSpPr>
        <p:spPr>
          <a:xfrm rot="5400000">
            <a:off x="3753542" y="2964842"/>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5400000">
            <a:off x="7577835" y="2966459"/>
            <a:ext cx="274320" cy="274320"/>
          </a:xfrm>
          <a:prstGeom prst="triangle">
            <a:avLst/>
          </a:prstGeom>
          <a:solidFill>
            <a:srgbClr val="5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p:cNvSpPr txBox="1">
            <a:spLocks/>
          </p:cNvSpPr>
          <p:nvPr/>
        </p:nvSpPr>
        <p:spPr>
          <a:xfrm>
            <a:off x="10794710" y="6210534"/>
            <a:ext cx="1397289" cy="586043"/>
          </a:xfrm>
          <a:prstGeom prst="rect">
            <a:avLst/>
          </a:prstGeom>
        </p:spPr>
        <p:txBody>
          <a:bodyPr anchor="ctr">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100">
                <a:solidFill>
                  <a:schemeClr val="bg1"/>
                </a:solidFill>
                <a:latin typeface="Arial" panose="020B0604020202020204" pitchFamily="34" charset="0"/>
                <a:cs typeface="Arial" panose="020B0604020202020204" pitchFamily="34" charset="0"/>
              </a:rPr>
              <a:t>A Premier Solution</a:t>
            </a:r>
            <a:endParaRPr lang="en-US" sz="500">
              <a:solidFill>
                <a:srgbClr val="B4D28C"/>
              </a:solidFill>
              <a:latin typeface="Arial" panose="020B0604020202020204" pitchFamily="34" charset="0"/>
              <a:cs typeface="Arial" panose="020B0604020202020204" pitchFamily="34" charset="0"/>
            </a:endParaRPr>
          </a:p>
        </p:txBody>
      </p:sp>
      <p:sp>
        <p:nvSpPr>
          <p:cNvPr id="45" name="Title 1"/>
          <p:cNvSpPr txBox="1">
            <a:spLocks/>
          </p:cNvSpPr>
          <p:nvPr/>
        </p:nvSpPr>
        <p:spPr>
          <a:xfrm>
            <a:off x="4088522" y="5038593"/>
            <a:ext cx="3310165" cy="459635"/>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View the best antibiotic options based on facility antibiogram in context of the patient’s relevant clinical data to reach the right decision.</a:t>
            </a:r>
            <a:endParaRPr lang="en-US" sz="300">
              <a:solidFill>
                <a:srgbClr val="B4D28C"/>
              </a:solidFill>
              <a:latin typeface="Arial" panose="020B0604020202020204" pitchFamily="34" charset="0"/>
              <a:cs typeface="Arial" panose="020B0604020202020204" pitchFamily="34" charset="0"/>
            </a:endParaRPr>
          </a:p>
        </p:txBody>
      </p:sp>
      <p:sp>
        <p:nvSpPr>
          <p:cNvPr id="65" name="Title 1"/>
          <p:cNvSpPr txBox="1">
            <a:spLocks/>
          </p:cNvSpPr>
          <p:nvPr/>
        </p:nvSpPr>
        <p:spPr>
          <a:xfrm>
            <a:off x="308967" y="3669400"/>
            <a:ext cx="3310165" cy="516807"/>
          </a:xfrm>
          <a:prstGeom prst="rect">
            <a:avLst/>
          </a:prstGeom>
        </p:spPr>
        <p:txBody>
          <a:bodyPr anchor="t">
            <a:noAutofit/>
          </a:bodyPr>
          <a:lstStyle>
            <a:lvl1pPr algn="l" defTabSz="914400" rtl="0" eaLnBrk="1" latinLnBrk="0" hangingPunct="1">
              <a:lnSpc>
                <a:spcPct val="90000"/>
              </a:lnSpc>
              <a:spcBef>
                <a:spcPct val="0"/>
              </a:spcBef>
              <a:buNone/>
              <a:defRPr sz="4400" kern="1200" baseline="0">
                <a:solidFill>
                  <a:schemeClr val="tx1"/>
                </a:solidFill>
                <a:latin typeface="Arial Bold" charset="0"/>
                <a:ea typeface="+mj-ea"/>
                <a:cs typeface="+mj-cs"/>
              </a:defRPr>
            </a:lvl1pPr>
          </a:lstStyle>
          <a:p>
            <a:r>
              <a:rPr lang="en-US" sz="1200">
                <a:solidFill>
                  <a:schemeClr val="bg1"/>
                </a:solidFill>
                <a:latin typeface="Arial" panose="020B0604020202020204" pitchFamily="34" charset="0"/>
                <a:cs typeface="Arial" panose="020B0604020202020204" pitchFamily="34" charset="0"/>
              </a:rPr>
              <a:t>Know the priority patients with new microbiology results with automated surveillance that notifies clinicians in their workflow.</a:t>
            </a:r>
            <a:endParaRPr lang="en-US" sz="300">
              <a:solidFill>
                <a:srgbClr val="B4D28C"/>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10526686" y="6361859"/>
            <a:ext cx="305809" cy="302951"/>
          </a:xfrm>
          <a:prstGeom prst="rect">
            <a:avLst/>
          </a:prstGeom>
        </p:spPr>
      </p:pic>
    </p:spTree>
    <p:extLst>
      <p:ext uri="{BB962C8B-B14F-4D97-AF65-F5344CB8AC3E}">
        <p14:creationId xmlns:p14="http://schemas.microsoft.com/office/powerpoint/2010/main" val="1281817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3074" name="think-cell Slide" r:id="rId4" imgW="216" imgH="216" progId="TCLayout.ActiveDocument.1">
                  <p:embed/>
                </p:oleObj>
              </mc:Choice>
              <mc:Fallback>
                <p:oleObj name="think-cell Slide" r:id="rId4" imgW="216" imgH="216" progId="TCLayout.ActiveDocument.1">
                  <p:embed/>
                  <p:pic>
                    <p:nvPicPr>
                      <p:cNvPr id="22" name="Object 21" hidden="1"/>
                      <p:cNvPicPr/>
                      <p:nvPr/>
                    </p:nvPicPr>
                    <p:blipFill>
                      <a:blip r:embed="rId5"/>
                      <a:stretch>
                        <a:fillRect/>
                      </a:stretch>
                    </p:blipFill>
                    <p:spPr>
                      <a:xfrm>
                        <a:off x="2119" y="1591"/>
                        <a:ext cx="2116" cy="1587"/>
                      </a:xfrm>
                      <a:prstGeom prst="rect">
                        <a:avLst/>
                      </a:prstGeom>
                    </p:spPr>
                  </p:pic>
                </p:oleObj>
              </mc:Fallback>
            </mc:AlternateContent>
          </a:graphicData>
        </a:graphic>
      </p:graphicFrame>
      <p:pic>
        <p:nvPicPr>
          <p:cNvPr id="21" name="Picture 20"/>
          <p:cNvPicPr>
            <a:picLocks noChangeAspect="1"/>
          </p:cNvPicPr>
          <p:nvPr/>
        </p:nvPicPr>
        <p:blipFill>
          <a:blip r:embed="rId6"/>
          <a:stretch>
            <a:fillRect/>
          </a:stretch>
        </p:blipFill>
        <p:spPr>
          <a:xfrm>
            <a:off x="4827867" y="1608909"/>
            <a:ext cx="3066927" cy="1756027"/>
          </a:xfrm>
          <a:prstGeom prst="rect">
            <a:avLst/>
          </a:prstGeom>
        </p:spPr>
      </p:pic>
      <p:sp>
        <p:nvSpPr>
          <p:cNvPr id="2" name="Title 1"/>
          <p:cNvSpPr>
            <a:spLocks noGrp="1"/>
          </p:cNvSpPr>
          <p:nvPr>
            <p:ph type="ctrTitle"/>
          </p:nvPr>
        </p:nvSpPr>
        <p:spPr>
          <a:xfrm>
            <a:off x="358061" y="685803"/>
            <a:ext cx="3657600" cy="1846659"/>
          </a:xfrm>
        </p:spPr>
        <p:txBody>
          <a:bodyPr wrap="square" anchor="t">
            <a:spAutoFit/>
          </a:bodyPr>
          <a:lstStyle/>
          <a:p>
            <a:r>
              <a:rPr lang="en-US" sz="3200" dirty="0"/>
              <a:t>Medication Management for Adherence</a:t>
            </a:r>
            <a:br>
              <a:rPr lang="en-US" sz="3200" dirty="0"/>
            </a:br>
            <a:r>
              <a:rPr lang="en-US" sz="2400" b="0" dirty="0"/>
              <a:t>(CDS Hooks)</a:t>
            </a:r>
          </a:p>
        </p:txBody>
      </p:sp>
      <p:sp>
        <p:nvSpPr>
          <p:cNvPr id="3" name="Subtitle 2"/>
          <p:cNvSpPr>
            <a:spLocks noGrp="1"/>
          </p:cNvSpPr>
          <p:nvPr>
            <p:ph type="subTitle" idx="1"/>
          </p:nvPr>
        </p:nvSpPr>
        <p:spPr>
          <a:xfrm>
            <a:off x="3759200" y="838203"/>
            <a:ext cx="8279088" cy="615553"/>
          </a:xfrm>
          <a:solidFill>
            <a:schemeClr val="tx1"/>
          </a:solidFill>
        </p:spPr>
        <p:txBody>
          <a:bodyPr wrap="square" lIns="91440" rIns="0">
            <a:spAutoFit/>
          </a:bodyPr>
          <a:lstStyle/>
          <a:p>
            <a:pPr algn="r"/>
            <a:r>
              <a:rPr lang="en-US" sz="2400" b="1"/>
              <a:t>Real-time medication adherence insights</a:t>
            </a:r>
            <a:br>
              <a:rPr lang="en-US" sz="2400" b="1"/>
            </a:br>
            <a:r>
              <a:rPr lang="en-US" sz="1600">
                <a:latin typeface="Arial" panose="020B0604020202020204" pitchFamily="34" charset="0"/>
              </a:rPr>
              <a:t>delivered directly into workflow during patient visits</a:t>
            </a:r>
            <a:endParaRPr lang="en-US" sz="2000" b="1"/>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1" t="1" r="-2949" b="19704"/>
          <a:stretch/>
        </p:blipFill>
        <p:spPr>
          <a:xfrm>
            <a:off x="358061" y="228600"/>
            <a:ext cx="2438400" cy="457200"/>
          </a:xfrm>
          <a:prstGeom prst="rect">
            <a:avLst/>
          </a:prstGeom>
        </p:spPr>
      </p:pic>
      <p:pic>
        <p:nvPicPr>
          <p:cNvPr id="18" name="Picture 17"/>
          <p:cNvPicPr>
            <a:picLocks noChangeAspect="1"/>
          </p:cNvPicPr>
          <p:nvPr/>
        </p:nvPicPr>
        <p:blipFill rotWithShape="1">
          <a:blip r:embed="rId8"/>
          <a:srcRect r="42649" b="75704"/>
          <a:stretch/>
        </p:blipFill>
        <p:spPr>
          <a:xfrm>
            <a:off x="358063" y="4821761"/>
            <a:ext cx="4108431" cy="709421"/>
          </a:xfrm>
          <a:prstGeom prst="round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rotWithShape="1">
          <a:blip r:embed="rId8"/>
          <a:srcRect t="26994" r="42649" b="8217"/>
          <a:stretch/>
        </p:blipFill>
        <p:spPr>
          <a:xfrm>
            <a:off x="4553558" y="4821758"/>
            <a:ext cx="3971636" cy="1828800"/>
          </a:xfrm>
          <a:prstGeom prst="rect">
            <a:avLst/>
          </a:prstGeom>
          <a:effectLst>
            <a:outerShdw blurRad="50800" dist="38100" dir="2700000" algn="tl" rotWithShape="0">
              <a:prstClr val="black">
                <a:alpha val="40000"/>
              </a:prstClr>
            </a:outerShdw>
          </a:effectLst>
        </p:spPr>
      </p:pic>
      <p:sp>
        <p:nvSpPr>
          <p:cNvPr id="13" name="Subtitle 2"/>
          <p:cNvSpPr txBox="1">
            <a:spLocks/>
          </p:cNvSpPr>
          <p:nvPr/>
        </p:nvSpPr>
        <p:spPr>
          <a:xfrm>
            <a:off x="358061" y="4099129"/>
            <a:ext cx="6217920" cy="615553"/>
          </a:xfrm>
          <a:prstGeom prst="rect">
            <a:avLst/>
          </a:prstGeom>
          <a:solidFill>
            <a:schemeClr val="tx1"/>
          </a:solidFill>
        </p:spPr>
        <p:txBody>
          <a:bodyPr vert="horz" wrap="square" lIns="0" tIns="0" rIns="0" bIns="0" rtlCol="0" anchor="t">
            <a:spAutoFit/>
          </a:bodyPr>
          <a:lstStyle>
            <a:lvl1pPr marL="0" indent="0" algn="l" defTabSz="457200" rtl="0" eaLnBrk="1" latinLnBrk="0" hangingPunct="1">
              <a:spcBef>
                <a:spcPts val="400"/>
              </a:spcBef>
              <a:spcAft>
                <a:spcPts val="400"/>
              </a:spcAft>
              <a:buFont typeface="Wingdings" panose="05000000000000000000" pitchFamily="2" charset="2"/>
              <a:buNone/>
              <a:defRPr sz="1800" b="0" i="0" kern="1200">
                <a:solidFill>
                  <a:schemeClr val="tx2"/>
                </a:solidFill>
                <a:latin typeface="Arial"/>
                <a:ea typeface="+mn-ea"/>
                <a:cs typeface="Arial"/>
              </a:defRPr>
            </a:lvl1pPr>
            <a:lvl2pPr marL="457200" indent="0" algn="ctr" defTabSz="457200" rtl="0" eaLnBrk="1" latinLnBrk="0" hangingPunct="1">
              <a:spcBef>
                <a:spcPts val="400"/>
              </a:spcBef>
              <a:buFont typeface="Arial"/>
              <a:buNone/>
              <a:defRPr sz="1600" b="0" i="0" kern="1200">
                <a:solidFill>
                  <a:schemeClr val="tx1">
                    <a:tint val="75000"/>
                  </a:schemeClr>
                </a:solidFill>
                <a:latin typeface="Arial"/>
                <a:ea typeface="+mn-ea"/>
                <a:cs typeface="Arial"/>
              </a:defRPr>
            </a:lvl2pPr>
            <a:lvl3pPr marL="9144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3pPr>
            <a:lvl4pPr marL="13716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4pPr>
            <a:lvl5pPr marL="1828800" indent="0" algn="ctr" defTabSz="457200" rtl="0" eaLnBrk="1" latinLnBrk="0" hangingPunct="1">
              <a:spcBef>
                <a:spcPts val="400"/>
              </a:spcBef>
              <a:spcAft>
                <a:spcPts val="400"/>
              </a:spcAft>
              <a:buFont typeface="Wingdings" panose="05000000000000000000" pitchFamily="2" charset="2"/>
              <a:buNone/>
              <a:defRPr sz="1200" b="0" i="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b="1">
                <a:solidFill>
                  <a:srgbClr val="ED8B00"/>
                </a:solidFill>
                <a:sym typeface="Gill Sans" pitchFamily="-109" charset="0"/>
              </a:rPr>
              <a:t>Bi-directional communication</a:t>
            </a:r>
            <a:br>
              <a:rPr lang="en-US" sz="2400" b="1">
                <a:solidFill>
                  <a:srgbClr val="ED8B00"/>
                </a:solidFill>
                <a:sym typeface="Gill Sans" pitchFamily="-109" charset="0"/>
              </a:rPr>
            </a:br>
            <a:r>
              <a:rPr lang="en-US" sz="1600">
                <a:solidFill>
                  <a:srgbClr val="ED8B00"/>
                </a:solidFill>
                <a:latin typeface="Arial" panose="020B0604020202020204" pitchFamily="34" charset="0"/>
                <a:sym typeface="Gill Sans" pitchFamily="-109" charset="0"/>
              </a:rPr>
              <a:t>to enable users to provide real-time feedback</a:t>
            </a:r>
            <a:endParaRPr lang="en-US" sz="1600">
              <a:solidFill>
                <a:srgbClr val="ED8B00"/>
              </a:solidFill>
              <a:sym typeface="Gill Sans" pitchFamily="-109" charset="0"/>
            </a:endParaRPr>
          </a:p>
        </p:txBody>
      </p:sp>
      <p:cxnSp>
        <p:nvCxnSpPr>
          <p:cNvPr id="14" name="Straight Connector 13"/>
          <p:cNvCxnSpPr/>
          <p:nvPr/>
        </p:nvCxnSpPr>
        <p:spPr>
          <a:xfrm flipV="1">
            <a:off x="358061" y="4735269"/>
            <a:ext cx="6217920" cy="10188"/>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165601" y="1498390"/>
            <a:ext cx="7872691" cy="0"/>
          </a:xfrm>
          <a:prstGeom prst="line">
            <a:avLst/>
          </a:prstGeom>
          <a:ln w="3175">
            <a:solidFill>
              <a:schemeClr val="tx2"/>
            </a:solidFill>
            <a:tailEnd type="ova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stretch>
            <a:fillRect/>
          </a:stretch>
        </p:blipFill>
        <p:spPr>
          <a:xfrm>
            <a:off x="7894792" y="1607638"/>
            <a:ext cx="4023360" cy="2367593"/>
          </a:xfrm>
          <a:prstGeom prst="rect">
            <a:avLst/>
          </a:prstGeom>
        </p:spPr>
      </p:pic>
    </p:spTree>
    <p:extLst>
      <p:ext uri="{BB962C8B-B14F-4D97-AF65-F5344CB8AC3E}">
        <p14:creationId xmlns:p14="http://schemas.microsoft.com/office/powerpoint/2010/main" val="180996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00BEBE">
                  <a:shade val="30000"/>
                  <a:satMod val="115000"/>
                </a:srgbClr>
              </a:gs>
              <a:gs pos="50000">
                <a:srgbClr val="00BEBE">
                  <a:shade val="67500"/>
                  <a:satMod val="115000"/>
                </a:srgbClr>
              </a:gs>
              <a:gs pos="100000">
                <a:srgbClr val="00BEBE">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3111" y="5943600"/>
            <a:ext cx="4494819" cy="667200"/>
          </a:xfrm>
          <a:prstGeom prst="rect">
            <a:avLst/>
          </a:prstGeom>
        </p:spPr>
      </p:pic>
      <p:sp>
        <p:nvSpPr>
          <p:cNvPr id="7" name="TextBox 6"/>
          <p:cNvSpPr txBox="1"/>
          <p:nvPr/>
        </p:nvSpPr>
        <p:spPr>
          <a:xfrm>
            <a:off x="7709130" y="1081304"/>
            <a:ext cx="4008704" cy="4645291"/>
          </a:xfrm>
          <a:prstGeom prst="rect">
            <a:avLst/>
          </a:prstGeom>
        </p:spPr>
        <p:txBody>
          <a:bodyPr vert="horz" wrap="square" lIns="0" tIns="0" rIns="0" bIns="0" rtlCol="0">
            <a:noAutofit/>
          </a:bodyPr>
          <a:lstStyle/>
          <a:p>
            <a:pPr marL="0" indent="0">
              <a:lnSpc>
                <a:spcPct val="130000"/>
              </a:lnSpc>
              <a:buFont typeface="Arial" pitchFamily="34" charset="0"/>
              <a:buNone/>
            </a:pPr>
            <a:r>
              <a:rPr lang="en-US" sz="2800">
                <a:solidFill>
                  <a:schemeClr val="bg1"/>
                </a:solidFill>
                <a:latin typeface="Arial" charset="0"/>
                <a:ea typeface="Arial" charset="0"/>
                <a:cs typeface="Arial" charset="0"/>
              </a:rPr>
              <a:t>Real time, workflow integrated, patient specific, evidence based</a:t>
            </a:r>
          </a:p>
          <a:p>
            <a:pPr marL="0" indent="0">
              <a:lnSpc>
                <a:spcPct val="130000"/>
              </a:lnSpc>
              <a:buFont typeface="Arial" pitchFamily="34" charset="0"/>
              <a:buNone/>
            </a:pPr>
            <a:endParaRPr lang="en-US" sz="2800">
              <a:solidFill>
                <a:schemeClr val="bg1"/>
              </a:solidFill>
              <a:latin typeface="Arial" charset="0"/>
              <a:ea typeface="Arial" charset="0"/>
              <a:cs typeface="Arial" charset="0"/>
            </a:endParaRPr>
          </a:p>
          <a:p>
            <a:pPr>
              <a:lnSpc>
                <a:spcPct val="130000"/>
              </a:lnSpc>
            </a:pPr>
            <a:r>
              <a:rPr lang="en-US" sz="2800">
                <a:solidFill>
                  <a:schemeClr val="bg1"/>
                </a:solidFill>
                <a:latin typeface="Arial" charset="0"/>
                <a:ea typeface="Arial" charset="0"/>
                <a:cs typeface="Arial" charset="0"/>
              </a:rPr>
              <a:t>Reduces low-value and unnecessary care</a:t>
            </a:r>
          </a:p>
        </p:txBody>
      </p:sp>
      <p:sp>
        <p:nvSpPr>
          <p:cNvPr id="8" name="Rectangle 7"/>
          <p:cNvSpPr/>
          <p:nvPr/>
        </p:nvSpPr>
        <p:spPr>
          <a:xfrm>
            <a:off x="328907" y="119353"/>
            <a:ext cx="6485622" cy="652486"/>
          </a:xfrm>
          <a:prstGeom prst="rect">
            <a:avLst/>
          </a:prstGeom>
        </p:spPr>
        <p:txBody>
          <a:bodyPr wrap="none">
            <a:spAutoFit/>
          </a:bodyPr>
          <a:lstStyle/>
          <a:p>
            <a:pPr>
              <a:lnSpc>
                <a:spcPct val="130000"/>
              </a:lnSpc>
            </a:pPr>
            <a:r>
              <a:rPr lang="en-US" sz="2800" b="1" dirty="0" err="1">
                <a:solidFill>
                  <a:srgbClr val="ECEEEC"/>
                </a:solidFill>
                <a:latin typeface="Arial" charset="0"/>
                <a:ea typeface="Arial" charset="0"/>
                <a:cs typeface="Arial" charset="0"/>
              </a:rPr>
              <a:t>Stanson</a:t>
            </a:r>
            <a:r>
              <a:rPr lang="en-US" sz="2800" b="1" dirty="0">
                <a:solidFill>
                  <a:srgbClr val="ECEEEC"/>
                </a:solidFill>
                <a:latin typeface="Arial" charset="0"/>
                <a:ea typeface="Arial" charset="0"/>
                <a:cs typeface="Arial" charset="0"/>
              </a:rPr>
              <a:t> Health’s </a:t>
            </a:r>
            <a:r>
              <a:rPr lang="en-US" sz="2800" b="1" dirty="0">
                <a:solidFill>
                  <a:schemeClr val="bg1"/>
                </a:solidFill>
                <a:latin typeface="Arial" charset="0"/>
                <a:ea typeface="Arial" charset="0"/>
                <a:cs typeface="Arial" charset="0"/>
              </a:rPr>
              <a:t>CDS Hooks service</a:t>
            </a:r>
          </a:p>
        </p:txBody>
      </p:sp>
      <p:pic>
        <p:nvPicPr>
          <p:cNvPr id="11" name="Picture 10"/>
          <p:cNvPicPr>
            <a:picLocks noChangeAspect="1"/>
          </p:cNvPicPr>
          <p:nvPr/>
        </p:nvPicPr>
        <p:blipFill>
          <a:blip r:embed="rId3"/>
          <a:stretch>
            <a:fillRect/>
          </a:stretch>
        </p:blipFill>
        <p:spPr>
          <a:xfrm>
            <a:off x="328907" y="1002529"/>
            <a:ext cx="6641466" cy="2812390"/>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4"/>
          <a:stretch>
            <a:fillRect/>
          </a:stretch>
        </p:blipFill>
        <p:spPr>
          <a:xfrm>
            <a:off x="453646" y="3814919"/>
            <a:ext cx="6628260" cy="23370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6636" y="2651125"/>
            <a:ext cx="10515600" cy="1325563"/>
          </a:xfrm>
        </p:spPr>
        <p:txBody>
          <a:bodyPr/>
          <a:lstStyle/>
          <a:p>
            <a:pPr algn="ctr"/>
            <a:r>
              <a:rPr lang="en-US" dirty="0"/>
              <a:t>Wait, doesn’t FHIR already</a:t>
            </a:r>
            <a:br>
              <a:rPr lang="en-US" dirty="0"/>
            </a:br>
            <a:r>
              <a:rPr lang="en-US" dirty="0"/>
              <a:t>define an approach for CDS?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736" y="4582117"/>
            <a:ext cx="9931400" cy="1028700"/>
          </a:xfrm>
          <a:prstGeom prst="rect">
            <a:avLst/>
          </a:prstGeom>
        </p:spPr>
      </p:pic>
    </p:spTree>
    <p:extLst>
      <p:ext uri="{BB962C8B-B14F-4D97-AF65-F5344CB8AC3E}">
        <p14:creationId xmlns:p14="http://schemas.microsoft.com/office/powerpoint/2010/main" val="219650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821"/>
        </a:solidFill>
        <a:effectLst/>
      </p:bgPr>
    </p:bg>
    <p:spTree>
      <p:nvGrpSpPr>
        <p:cNvPr id="1" name=""/>
        <p:cNvGrpSpPr/>
        <p:nvPr/>
      </p:nvGrpSpPr>
      <p:grpSpPr>
        <a:xfrm>
          <a:off x="0" y="0"/>
          <a:ext cx="0" cy="0"/>
          <a:chOff x="0" y="0"/>
          <a:chExt cx="0" cy="0"/>
        </a:xfrm>
      </p:grpSpPr>
      <p:pic>
        <p:nvPicPr>
          <p:cNvPr id="2" name="Picture 1" descr="ad-visuald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82991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381000"/>
            <a:ext cx="9347200" cy="457200"/>
          </a:xfrm>
          <a:prstGeom prst="rect">
            <a:avLst/>
          </a:prstGeom>
          <a:noFill/>
          <a:effectLst/>
        </p:spPr>
        <p:txBody>
          <a:bodyPr wrap="square" lIns="45720" rIns="45720" rtlCol="0">
            <a:noAutofit/>
          </a:bodyPr>
          <a:lstStyle/>
          <a:p>
            <a:pPr>
              <a:lnSpc>
                <a:spcPct val="85000"/>
              </a:lnSpc>
              <a:spcBef>
                <a:spcPts val="700"/>
              </a:spcBef>
            </a:pPr>
            <a:r>
              <a:rPr lang="en-US" sz="3200" b="1" dirty="0"/>
              <a:t>CDS Hooks Dose Calculator</a:t>
            </a:r>
          </a:p>
        </p:txBody>
      </p:sp>
      <p:sp>
        <p:nvSpPr>
          <p:cNvPr id="4" name="TextBox 3"/>
          <p:cNvSpPr txBox="1"/>
          <p:nvPr/>
        </p:nvSpPr>
        <p:spPr>
          <a:xfrm>
            <a:off x="631688" y="850790"/>
            <a:ext cx="9833112" cy="304800"/>
          </a:xfrm>
          <a:prstGeom prst="rect">
            <a:avLst/>
          </a:prstGeom>
          <a:noFill/>
          <a:effectLst/>
        </p:spPr>
        <p:txBody>
          <a:bodyPr wrap="square" lIns="45720" rIns="45720" rtlCol="0">
            <a:noAutofit/>
          </a:bodyPr>
          <a:lstStyle/>
          <a:p>
            <a:pPr>
              <a:lnSpc>
                <a:spcPct val="85000"/>
              </a:lnSpc>
              <a:spcBef>
                <a:spcPts val="700"/>
              </a:spcBef>
            </a:pPr>
            <a:r>
              <a:rPr lang="en-US" sz="1600" i="1"/>
              <a:t>Prevent ADEs with system-calculated, safe, patient-specific doses</a:t>
            </a:r>
          </a:p>
        </p:txBody>
      </p:sp>
      <p:sp>
        <p:nvSpPr>
          <p:cNvPr id="10" name="TextBox 9"/>
          <p:cNvSpPr txBox="1"/>
          <p:nvPr/>
        </p:nvSpPr>
        <p:spPr>
          <a:xfrm>
            <a:off x="304801" y="5725540"/>
            <a:ext cx="11204423" cy="1056261"/>
          </a:xfrm>
          <a:prstGeom prst="rect">
            <a:avLst/>
          </a:prstGeom>
          <a:noFill/>
          <a:effectLst/>
        </p:spPr>
        <p:txBody>
          <a:bodyPr wrap="square" lIns="45720" rIns="45720" rtlCol="0">
            <a:noAutofit/>
          </a:bodyPr>
          <a:lstStyle/>
          <a:p>
            <a:pPr marL="285750" indent="-285750">
              <a:lnSpc>
                <a:spcPct val="85000"/>
              </a:lnSpc>
              <a:spcBef>
                <a:spcPts val="700"/>
              </a:spcBef>
              <a:buFont typeface="Arial" panose="020B0604020202020204" pitchFamily="34" charset="0"/>
              <a:buChar char="•"/>
            </a:pPr>
            <a:r>
              <a:rPr lang="en-US" i="1">
                <a:solidFill>
                  <a:schemeClr val="bg1"/>
                </a:solidFill>
              </a:rPr>
              <a:t>See common orders for </a:t>
            </a:r>
            <a:r>
              <a:rPr lang="en-US" b="1" i="1" u="sng">
                <a:solidFill>
                  <a:schemeClr val="accent6">
                    <a:lumMod val="75000"/>
                  </a:schemeClr>
                </a:solidFill>
              </a:rPr>
              <a:t>this patient</a:t>
            </a:r>
            <a:r>
              <a:rPr lang="en-US" i="1">
                <a:solidFill>
                  <a:schemeClr val="bg1"/>
                </a:solidFill>
              </a:rPr>
              <a:t> based on their age and the ordered drug</a:t>
            </a:r>
          </a:p>
          <a:p>
            <a:pPr marL="285750" indent="-285750">
              <a:lnSpc>
                <a:spcPct val="85000"/>
              </a:lnSpc>
              <a:spcBef>
                <a:spcPts val="700"/>
              </a:spcBef>
              <a:buFont typeface="Arial" panose="020B0604020202020204" pitchFamily="34" charset="0"/>
              <a:buChar char="•"/>
            </a:pPr>
            <a:r>
              <a:rPr lang="en-US" i="1">
                <a:solidFill>
                  <a:schemeClr val="bg1"/>
                </a:solidFill>
              </a:rPr>
              <a:t>Smart logic knows this order should be </a:t>
            </a:r>
            <a:r>
              <a:rPr lang="en-US" b="1" i="1" u="sng">
                <a:solidFill>
                  <a:schemeClr val="accent6">
                    <a:lumMod val="75000"/>
                  </a:schemeClr>
                </a:solidFill>
              </a:rPr>
              <a:t>dosed as trimethoprim</a:t>
            </a:r>
          </a:p>
          <a:p>
            <a:pPr marL="285750" indent="-285750">
              <a:lnSpc>
                <a:spcPct val="85000"/>
              </a:lnSpc>
              <a:spcBef>
                <a:spcPts val="700"/>
              </a:spcBef>
              <a:buFont typeface="Arial" panose="020B0604020202020204" pitchFamily="34" charset="0"/>
              <a:buChar char="•"/>
            </a:pPr>
            <a:r>
              <a:rPr lang="en-US" i="1">
                <a:solidFill>
                  <a:schemeClr val="bg1"/>
                </a:solidFill>
              </a:rPr>
              <a:t>Select from </a:t>
            </a:r>
            <a:r>
              <a:rPr lang="en-US" b="1" i="1" u="sng">
                <a:solidFill>
                  <a:schemeClr val="accent6">
                    <a:lumMod val="75000"/>
                  </a:schemeClr>
                </a:solidFill>
              </a:rPr>
              <a:t>safe</a:t>
            </a:r>
            <a:r>
              <a:rPr lang="en-US" i="1">
                <a:solidFill>
                  <a:schemeClr val="bg1"/>
                </a:solidFill>
              </a:rPr>
              <a:t> rounded admin amounts</a:t>
            </a:r>
          </a:p>
        </p:txBody>
      </p:sp>
      <p:sp>
        <p:nvSpPr>
          <p:cNvPr id="17" name="Rounded Rectangle 16"/>
          <p:cNvSpPr/>
          <p:nvPr/>
        </p:nvSpPr>
        <p:spPr>
          <a:xfrm>
            <a:off x="101600" y="2024641"/>
            <a:ext cx="10464800" cy="2743200"/>
          </a:xfrm>
          <a:prstGeom prst="roundRect">
            <a:avLst/>
          </a:prstGeom>
          <a:solidFill>
            <a:schemeClr val="bg1"/>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5" name="Picture 4"/>
          <p:cNvPicPr>
            <a:picLocks noChangeAspect="1"/>
          </p:cNvPicPr>
          <p:nvPr/>
        </p:nvPicPr>
        <p:blipFill>
          <a:blip r:embed="rId3"/>
          <a:stretch>
            <a:fillRect/>
          </a:stretch>
        </p:blipFill>
        <p:spPr>
          <a:xfrm>
            <a:off x="492664" y="2244616"/>
            <a:ext cx="2835216" cy="1235285"/>
          </a:xfrm>
          <a:prstGeom prst="rect">
            <a:avLst/>
          </a:prstGeom>
        </p:spPr>
      </p:pic>
      <p:pic>
        <p:nvPicPr>
          <p:cNvPr id="7" name="Picture 6"/>
          <p:cNvPicPr>
            <a:picLocks noChangeAspect="1"/>
          </p:cNvPicPr>
          <p:nvPr/>
        </p:nvPicPr>
        <p:blipFill>
          <a:blip r:embed="rId4"/>
          <a:stretch>
            <a:fillRect/>
          </a:stretch>
        </p:blipFill>
        <p:spPr>
          <a:xfrm>
            <a:off x="2016965" y="3541233"/>
            <a:ext cx="1283180" cy="265801"/>
          </a:xfrm>
          <a:prstGeom prst="rect">
            <a:avLst/>
          </a:prstGeom>
        </p:spPr>
      </p:pic>
      <p:pic>
        <p:nvPicPr>
          <p:cNvPr id="6" name="Picture 5"/>
          <p:cNvPicPr>
            <a:picLocks noChangeAspect="1"/>
          </p:cNvPicPr>
          <p:nvPr/>
        </p:nvPicPr>
        <p:blipFill>
          <a:blip r:embed="rId5"/>
          <a:stretch>
            <a:fillRect/>
          </a:stretch>
        </p:blipFill>
        <p:spPr>
          <a:xfrm>
            <a:off x="3397577" y="2233659"/>
            <a:ext cx="7060720" cy="1872240"/>
          </a:xfrm>
          <a:prstGeom prst="rect">
            <a:avLst/>
          </a:prstGeom>
        </p:spPr>
      </p:pic>
      <p:cxnSp>
        <p:nvCxnSpPr>
          <p:cNvPr id="21" name="Straight Connector 20"/>
          <p:cNvCxnSpPr/>
          <p:nvPr/>
        </p:nvCxnSpPr>
        <p:spPr>
          <a:xfrm>
            <a:off x="3623734" y="3200400"/>
            <a:ext cx="2830741" cy="236220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grpSp>
        <p:nvGrpSpPr>
          <p:cNvPr id="20" name="Group 19"/>
          <p:cNvGrpSpPr/>
          <p:nvPr/>
        </p:nvGrpSpPr>
        <p:grpSpPr>
          <a:xfrm>
            <a:off x="6454476" y="3807034"/>
            <a:ext cx="5602761" cy="1755566"/>
            <a:chOff x="4408528" y="3197434"/>
            <a:chExt cx="4202071" cy="1755566"/>
          </a:xfrm>
        </p:grpSpPr>
        <p:sp>
          <p:nvSpPr>
            <p:cNvPr id="13" name="Rectangle 12"/>
            <p:cNvSpPr/>
            <p:nvPr/>
          </p:nvSpPr>
          <p:spPr>
            <a:xfrm>
              <a:off x="4408528" y="3197434"/>
              <a:ext cx="4202071" cy="1755566"/>
            </a:xfrm>
            <a:prstGeom prst="rect">
              <a:avLst/>
            </a:prstGeom>
            <a:solidFill>
              <a:schemeClr val="accent6">
                <a:lumMod val="75000"/>
              </a:schemeClr>
            </a:solidFill>
            <a:ln w="38100">
              <a:no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pic>
          <p:nvPicPr>
            <p:cNvPr id="9" name="Picture 8"/>
            <p:cNvPicPr>
              <a:picLocks noChangeAspect="1"/>
            </p:cNvPicPr>
            <p:nvPr/>
          </p:nvPicPr>
          <p:blipFill>
            <a:blip r:embed="rId6"/>
            <a:stretch>
              <a:fillRect/>
            </a:stretch>
          </p:blipFill>
          <p:spPr>
            <a:xfrm>
              <a:off x="4527604" y="3265228"/>
              <a:ext cx="3985237" cy="1612524"/>
            </a:xfrm>
            <a:prstGeom prst="rect">
              <a:avLst/>
            </a:prstGeom>
          </p:spPr>
        </p:pic>
      </p:grpSp>
      <p:cxnSp>
        <p:nvCxnSpPr>
          <p:cNvPr id="23" name="Straight Connector 22"/>
          <p:cNvCxnSpPr/>
          <p:nvPr/>
        </p:nvCxnSpPr>
        <p:spPr>
          <a:xfrm>
            <a:off x="6850014" y="2879724"/>
            <a:ext cx="5207223" cy="927310"/>
          </a:xfrm>
          <a:prstGeom prst="line">
            <a:avLst/>
          </a:prstGeom>
          <a:ln>
            <a:solidFill>
              <a:schemeClr val="accent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3623734" y="2871774"/>
            <a:ext cx="3229727" cy="307761"/>
          </a:xfrm>
          <a:prstGeom prst="rect">
            <a:avLst/>
          </a:prstGeom>
          <a:noFill/>
          <a:ln w="38100">
            <a:solidFill>
              <a:schemeClr val="accent2">
                <a:lumMod val="60000"/>
                <a:lumOff val="40000"/>
              </a:schemeClr>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
        <p:nvSpPr>
          <p:cNvPr id="38" name="TextBox 37"/>
          <p:cNvSpPr txBox="1"/>
          <p:nvPr/>
        </p:nvSpPr>
        <p:spPr>
          <a:xfrm>
            <a:off x="101601" y="4888061"/>
            <a:ext cx="5812671" cy="554318"/>
          </a:xfrm>
          <a:prstGeom prst="rect">
            <a:avLst/>
          </a:prstGeom>
          <a:noFill/>
          <a:effectLst/>
        </p:spPr>
        <p:txBody>
          <a:bodyPr wrap="square" lIns="45720" rIns="45720" rtlCol="0">
            <a:noAutofit/>
          </a:bodyPr>
          <a:lstStyle/>
          <a:p>
            <a:pPr>
              <a:lnSpc>
                <a:spcPct val="85000"/>
              </a:lnSpc>
              <a:spcBef>
                <a:spcPts val="700"/>
              </a:spcBef>
            </a:pPr>
            <a:r>
              <a:rPr lang="en-US" sz="1100" i="1">
                <a:solidFill>
                  <a:schemeClr val="bg1"/>
                </a:solidFill>
              </a:rPr>
              <a:t>Leverages FDB Cloud Connector web services </a:t>
            </a:r>
          </a:p>
          <a:p>
            <a:pPr>
              <a:lnSpc>
                <a:spcPct val="85000"/>
              </a:lnSpc>
              <a:spcBef>
                <a:spcPts val="700"/>
              </a:spcBef>
            </a:pPr>
            <a:r>
              <a:rPr lang="en-US" sz="1100" i="1">
                <a:solidFill>
                  <a:schemeClr val="bg1"/>
                </a:solidFill>
              </a:rPr>
              <a:t>Calculations happen in real-time using current knowledge base</a:t>
            </a:r>
          </a:p>
        </p:txBody>
      </p:sp>
      <p:sp>
        <p:nvSpPr>
          <p:cNvPr id="18" name="TextBox 17"/>
          <p:cNvSpPr txBox="1"/>
          <p:nvPr/>
        </p:nvSpPr>
        <p:spPr>
          <a:xfrm>
            <a:off x="114045" y="1720881"/>
            <a:ext cx="11204423" cy="381764"/>
          </a:xfrm>
          <a:prstGeom prst="rect">
            <a:avLst/>
          </a:prstGeom>
          <a:noFill/>
          <a:effectLst/>
        </p:spPr>
        <p:txBody>
          <a:bodyPr wrap="square" lIns="45720" rIns="45720" rtlCol="0">
            <a:noAutofit/>
          </a:bodyPr>
          <a:lstStyle/>
          <a:p>
            <a:pPr>
              <a:lnSpc>
                <a:spcPct val="85000"/>
              </a:lnSpc>
              <a:spcBef>
                <a:spcPts val="700"/>
              </a:spcBef>
            </a:pPr>
            <a:r>
              <a:rPr lang="en-US" i="1">
                <a:solidFill>
                  <a:schemeClr val="bg1"/>
                </a:solidFill>
              </a:rPr>
              <a:t>Med ordering workflow: pediatric patient, sulfamethoxazole/trimethoprim</a:t>
            </a:r>
          </a:p>
        </p:txBody>
      </p:sp>
      <p:sp>
        <p:nvSpPr>
          <p:cNvPr id="19" name="Rectangle 18"/>
          <p:cNvSpPr/>
          <p:nvPr/>
        </p:nvSpPr>
        <p:spPr>
          <a:xfrm>
            <a:off x="6701925" y="4415469"/>
            <a:ext cx="5083675" cy="159445"/>
          </a:xfrm>
          <a:prstGeom prst="rect">
            <a:avLst/>
          </a:prstGeom>
          <a:noFill/>
          <a:ln w="19050">
            <a:solidFill>
              <a:srgbClr val="FF0000"/>
            </a:solidFill>
            <a:miter lim="800000"/>
            <a:headEnd/>
            <a:tailEnd/>
          </a:ln>
          <a:effectLst/>
        </p:spPr>
        <p:txBody>
          <a:bodyPr vert="horz" wrap="square" lIns="91440" tIns="45720" rIns="91440" bIns="45720" numCol="1" rtlCol="0" anchor="ctr" anchorCtr="0" compatLnSpc="1">
            <a:prstTxWarp prst="textNoShape">
              <a:avLst/>
            </a:prstTxWarp>
            <a:noAutofit/>
          </a:bodyPr>
          <a:lstStyle/>
          <a:p>
            <a:pPr algn="ctr">
              <a:lnSpc>
                <a:spcPct val="85000"/>
              </a:lnSpc>
              <a:spcAft>
                <a:spcPts val="600"/>
              </a:spcAft>
              <a:buClr>
                <a:schemeClr val="accent2"/>
              </a:buClr>
              <a:buSzPct val="100000"/>
            </a:pPr>
            <a:endParaRPr lang="en-US" sz="2000" err="1">
              <a:solidFill>
                <a:schemeClr val="bg1"/>
              </a:solidFill>
            </a:endParaRPr>
          </a:p>
        </p:txBody>
      </p:sp>
    </p:spTree>
    <p:extLst>
      <p:ext uri="{BB962C8B-B14F-4D97-AF65-F5344CB8AC3E}">
        <p14:creationId xmlns:p14="http://schemas.microsoft.com/office/powerpoint/2010/main" val="1035273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7757F"/>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5437" y="447169"/>
            <a:ext cx="4163823" cy="2929818"/>
          </a:xfrm>
          <a:prstGeom prst="rect">
            <a:avLst/>
          </a:prstGeom>
          <a:ln w="12700">
            <a:solidFill>
              <a:schemeClr val="accent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a:stretch>
            <a:fillRect/>
          </a:stretch>
        </p:blipFill>
        <p:spPr>
          <a:xfrm>
            <a:off x="775482" y="1822156"/>
            <a:ext cx="5042159" cy="2114659"/>
          </a:xfrm>
          <a:prstGeom prst="rect">
            <a:avLst/>
          </a:prstGeom>
        </p:spPr>
      </p:pic>
      <p:pic>
        <p:nvPicPr>
          <p:cNvPr id="9" name="Picture 8"/>
          <p:cNvPicPr>
            <a:picLocks noChangeAspect="1"/>
          </p:cNvPicPr>
          <p:nvPr/>
        </p:nvPicPr>
        <p:blipFill>
          <a:blip r:embed="rId4"/>
          <a:stretch>
            <a:fillRect/>
          </a:stretch>
        </p:blipFill>
        <p:spPr>
          <a:xfrm>
            <a:off x="767956" y="4283127"/>
            <a:ext cx="5429529" cy="2089257"/>
          </a:xfrm>
          <a:prstGeom prst="rect">
            <a:avLst/>
          </a:prstGeom>
        </p:spPr>
      </p:pic>
      <p:pic>
        <p:nvPicPr>
          <p:cNvPr id="5" name="Picture 4" descr="meducation_new_logo_white.a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584" y="230952"/>
            <a:ext cx="5524500" cy="939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083" y="2835087"/>
            <a:ext cx="2857148" cy="3616813"/>
          </a:xfrm>
          <a:prstGeom prst="rect">
            <a:avLst/>
          </a:prstGeom>
          <a:noFill/>
          <a:ln w="12700">
            <a:solidFill>
              <a:schemeClr val="tx1">
                <a:lumMod val="85000"/>
                <a:lumOff val="15000"/>
              </a:schemeClr>
            </a:solidFill>
          </a:ln>
          <a:effectLst>
            <a:outerShdw blurRad="50800" dist="38100" dir="2700000" algn="tl" rotWithShape="0">
              <a:prstClr val="black">
                <a:alpha val="40000"/>
              </a:prstClr>
            </a:outerShdw>
          </a:effectLst>
        </p:spPr>
      </p:pic>
      <p:sp>
        <p:nvSpPr>
          <p:cNvPr id="2" name="TextBox 1"/>
          <p:cNvSpPr txBox="1"/>
          <p:nvPr/>
        </p:nvSpPr>
        <p:spPr>
          <a:xfrm>
            <a:off x="1698172" y="933655"/>
            <a:ext cx="2160335" cy="584775"/>
          </a:xfrm>
          <a:prstGeom prst="rect">
            <a:avLst/>
          </a:prstGeom>
          <a:noFill/>
        </p:spPr>
        <p:txBody>
          <a:bodyPr wrap="none" rtlCol="0">
            <a:spAutoFit/>
          </a:bodyPr>
          <a:lstStyle/>
          <a:p>
            <a:pPr defTabSz="457200"/>
            <a:r>
              <a:rPr lang="en-US" sz="3200" b="1" dirty="0">
                <a:solidFill>
                  <a:prstClr val="white"/>
                </a:solidFill>
                <a:latin typeface="Calibri Light"/>
              </a:rPr>
              <a:t>(CDS Hooks)</a:t>
            </a:r>
          </a:p>
        </p:txBody>
      </p:sp>
    </p:spTree>
    <p:extLst>
      <p:ext uri="{BB962C8B-B14F-4D97-AF65-F5344CB8AC3E}">
        <p14:creationId xmlns:p14="http://schemas.microsoft.com/office/powerpoint/2010/main" val="2102574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795D5"/>
        </a:solidFill>
        <a:effectLst/>
      </p:bgPr>
    </p:bg>
    <p:spTree>
      <p:nvGrpSpPr>
        <p:cNvPr id="1" name=""/>
        <p:cNvGrpSpPr/>
        <p:nvPr/>
      </p:nvGrpSpPr>
      <p:grpSpPr>
        <a:xfrm>
          <a:off x="0" y="0"/>
          <a:ext cx="0" cy="0"/>
          <a:chOff x="0" y="0"/>
          <a:chExt cx="0" cy="0"/>
        </a:xfrm>
      </p:grpSpPr>
      <p:pic>
        <p:nvPicPr>
          <p:cNvPr id="2" name="Picture 1" descr="rxrevu-cds-hook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765" y="0"/>
            <a:ext cx="9144000" cy="6858000"/>
          </a:xfrm>
          <a:prstGeom prst="rect">
            <a:avLst/>
          </a:prstGeom>
        </p:spPr>
      </p:pic>
    </p:spTree>
    <p:extLst>
      <p:ext uri="{BB962C8B-B14F-4D97-AF65-F5344CB8AC3E}">
        <p14:creationId xmlns:p14="http://schemas.microsoft.com/office/powerpoint/2010/main" val="1132697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95380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56" y="681925"/>
            <a:ext cx="4702901" cy="57604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03" y="792146"/>
            <a:ext cx="381000" cy="355600"/>
          </a:xfrm>
          <a:prstGeom prst="rect">
            <a:avLst/>
          </a:prstGeom>
        </p:spPr>
      </p:pic>
      <p:sp>
        <p:nvSpPr>
          <p:cNvPr id="10" name="TextBox 9"/>
          <p:cNvSpPr txBox="1"/>
          <p:nvPr/>
        </p:nvSpPr>
        <p:spPr>
          <a:xfrm>
            <a:off x="807203" y="563565"/>
            <a:ext cx="4601388" cy="830997"/>
          </a:xfrm>
          <a:prstGeom prst="rect">
            <a:avLst/>
          </a:prstGeom>
          <a:noFill/>
        </p:spPr>
        <p:txBody>
          <a:bodyPr wrap="none" rtlCol="0">
            <a:spAutoFit/>
          </a:bodyPr>
          <a:lstStyle/>
          <a:p>
            <a:r>
              <a:rPr lang="en-US" sz="4800" dirty="0">
                <a:latin typeface="+mj-lt"/>
              </a:rPr>
              <a:t>Clinical Reasoning</a:t>
            </a:r>
          </a:p>
        </p:txBody>
      </p:sp>
    </p:spTree>
    <p:extLst>
      <p:ext uri="{BB962C8B-B14F-4D97-AF65-F5344CB8AC3E}">
        <p14:creationId xmlns:p14="http://schemas.microsoft.com/office/powerpoint/2010/main" val="3127980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CDS Service</a:t>
            </a:r>
          </a:p>
        </p:txBody>
      </p:sp>
      <p:sp>
        <p:nvSpPr>
          <p:cNvPr id="3" name="Content Placeholder 2"/>
          <p:cNvSpPr>
            <a:spLocks noGrp="1"/>
          </p:cNvSpPr>
          <p:nvPr>
            <p:ph idx="1"/>
          </p:nvPr>
        </p:nvSpPr>
        <p:spPr>
          <a:xfrm>
            <a:off x="414870" y="1280189"/>
            <a:ext cx="11265623" cy="4528969"/>
          </a:xfrm>
        </p:spPr>
        <p:txBody>
          <a:bodyPr/>
          <a:lstStyle/>
          <a:p>
            <a:pPr marL="0" indent="0">
              <a:buNone/>
            </a:pPr>
            <a:r>
              <a:rPr lang="en-US" dirty="0">
                <a:latin typeface="+mj-lt"/>
              </a:rPr>
              <a:t>A service that is:</a:t>
            </a:r>
          </a:p>
          <a:p>
            <a:pPr marL="0" indent="0">
              <a:buNone/>
            </a:pPr>
            <a:r>
              <a:rPr lang="en-US" dirty="0">
                <a:latin typeface="+mj-lt"/>
              </a:rPr>
              <a:t>  invoked by the CDS Client via a </a:t>
            </a:r>
            <a:r>
              <a:rPr lang="en-US" b="1" dirty="0">
                <a:solidFill>
                  <a:srgbClr val="1981CA"/>
                </a:solidFill>
                <a:latin typeface="+mj-lt"/>
              </a:rPr>
              <a:t>hook</a:t>
            </a:r>
            <a:r>
              <a:rPr lang="en-US" dirty="0">
                <a:latin typeface="+mj-lt"/>
              </a:rPr>
              <a:t>,</a:t>
            </a:r>
          </a:p>
          <a:p>
            <a:pPr marL="0" indent="0">
              <a:buNone/>
            </a:pPr>
            <a:r>
              <a:rPr lang="en-US" dirty="0">
                <a:latin typeface="+mj-lt"/>
              </a:rPr>
              <a:t>  evaluates </a:t>
            </a:r>
            <a:r>
              <a:rPr lang="en-US" b="1" dirty="0">
                <a:solidFill>
                  <a:srgbClr val="1981CA"/>
                </a:solidFill>
                <a:latin typeface="+mj-lt"/>
              </a:rPr>
              <a:t>its own logic </a:t>
            </a:r>
            <a:r>
              <a:rPr lang="en-US" dirty="0">
                <a:latin typeface="+mj-lt"/>
              </a:rPr>
              <a:t>using FHIR data,</a:t>
            </a:r>
          </a:p>
          <a:p>
            <a:pPr marL="0" indent="0">
              <a:buNone/>
            </a:pPr>
            <a:r>
              <a:rPr lang="en-US" dirty="0">
                <a:latin typeface="+mj-lt"/>
              </a:rPr>
              <a:t>  returns decision support via </a:t>
            </a:r>
            <a:r>
              <a:rPr lang="en-US" b="1" dirty="0">
                <a:solidFill>
                  <a:srgbClr val="1981CA"/>
                </a:solidFill>
                <a:latin typeface="+mj-lt"/>
              </a:rPr>
              <a:t>cards</a:t>
            </a:r>
          </a:p>
        </p:txBody>
      </p:sp>
      <p:pic>
        <p:nvPicPr>
          <p:cNvPr id="8" name="Picture 7" descr="ouik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99" y="4543007"/>
            <a:ext cx="2631887" cy="1829483"/>
          </a:xfrm>
          <a:prstGeom prst="rect">
            <a:avLst/>
          </a:prstGeom>
        </p:spPr>
      </p:pic>
      <p:pic>
        <p:nvPicPr>
          <p:cNvPr id="9" name="Picture 8" descr="neural-netwo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971" y="4543007"/>
            <a:ext cx="2143924" cy="1829483"/>
          </a:xfrm>
          <a:prstGeom prst="rect">
            <a:avLst/>
          </a:prstGeom>
        </p:spPr>
      </p:pic>
      <p:pic>
        <p:nvPicPr>
          <p:cNvPr id="10" name="Picture 9" descr="mechanical-tu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120" y="4543007"/>
            <a:ext cx="1976331" cy="1829483"/>
          </a:xfrm>
          <a:prstGeom prst="rect">
            <a:avLst/>
          </a:prstGeom>
        </p:spPr>
      </p:pic>
      <p:pic>
        <p:nvPicPr>
          <p:cNvPr id="11" name="Picture 10" descr="bpm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909" y="4543007"/>
            <a:ext cx="1818612" cy="1818612"/>
          </a:xfrm>
          <a:prstGeom prst="rect">
            <a:avLst/>
          </a:prstGeom>
        </p:spPr>
      </p:pic>
    </p:spTree>
    <p:extLst>
      <p:ext uri="{BB962C8B-B14F-4D97-AF65-F5344CB8AC3E}">
        <p14:creationId xmlns:p14="http://schemas.microsoft.com/office/powerpoint/2010/main" val="364976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Hooks</a:t>
            </a:r>
          </a:p>
        </p:txBody>
      </p:sp>
      <p:sp>
        <p:nvSpPr>
          <p:cNvPr id="3" name="Content Placeholder 2"/>
          <p:cNvSpPr>
            <a:spLocks noGrp="1"/>
          </p:cNvSpPr>
          <p:nvPr>
            <p:ph idx="1"/>
          </p:nvPr>
        </p:nvSpPr>
        <p:spPr/>
        <p:txBody>
          <a:bodyPr>
            <a:normAutofit/>
          </a:bodyPr>
          <a:lstStyle/>
          <a:p>
            <a:pPr marL="0" indent="0">
              <a:buNone/>
            </a:pPr>
            <a:r>
              <a:rPr lang="en-US" b="1" dirty="0">
                <a:solidFill>
                  <a:srgbClr val="1981CA"/>
                </a:solidFill>
                <a:latin typeface="+mj-lt"/>
                <a:cs typeface="Courier New"/>
              </a:rPr>
              <a:t>patient-view</a:t>
            </a:r>
          </a:p>
          <a:p>
            <a:pPr marL="0" indent="0">
              <a:buNone/>
            </a:pPr>
            <a:r>
              <a:rPr lang="en-US" dirty="0">
                <a:latin typeface="+mj-lt"/>
              </a:rPr>
              <a:t>When a patient’s chart is opened</a:t>
            </a:r>
          </a:p>
          <a:p>
            <a:pPr marL="0" indent="0">
              <a:buNone/>
            </a:pPr>
            <a:endParaRPr lang="en-US" dirty="0">
              <a:latin typeface="+mj-lt"/>
            </a:endParaRPr>
          </a:p>
          <a:p>
            <a:pPr marL="0" indent="0">
              <a:buNone/>
            </a:pPr>
            <a:r>
              <a:rPr lang="en-US" b="1" dirty="0">
                <a:solidFill>
                  <a:srgbClr val="1981CA"/>
                </a:solidFill>
                <a:latin typeface="+mj-lt"/>
                <a:cs typeface="Courier New"/>
              </a:rPr>
              <a:t>order-select</a:t>
            </a:r>
          </a:p>
          <a:p>
            <a:pPr marL="0" indent="0">
              <a:buNone/>
            </a:pPr>
            <a:r>
              <a:rPr lang="en-US" dirty="0">
                <a:latin typeface="+mj-lt"/>
              </a:rPr>
              <a:t>When a clinician selects one or more orders to place for a patient</a:t>
            </a:r>
          </a:p>
          <a:p>
            <a:pPr marL="0" indent="0">
              <a:buNone/>
            </a:pPr>
            <a:endParaRPr lang="en-US" dirty="0">
              <a:latin typeface="+mj-lt"/>
            </a:endParaRPr>
          </a:p>
          <a:p>
            <a:pPr marL="0" indent="0">
              <a:buNone/>
            </a:pPr>
            <a:r>
              <a:rPr lang="en-US" b="1" dirty="0">
                <a:solidFill>
                  <a:srgbClr val="1981CA"/>
                </a:solidFill>
                <a:latin typeface="+mj-lt"/>
                <a:cs typeface="Courier New"/>
              </a:rPr>
              <a:t>order-sign</a:t>
            </a:r>
          </a:p>
          <a:p>
            <a:pPr marL="0" indent="0">
              <a:buNone/>
            </a:pPr>
            <a:r>
              <a:rPr lang="en-US" dirty="0">
                <a:latin typeface="+mj-lt"/>
              </a:rPr>
              <a:t>When a clinician is ready to sign one or more orders for a patient</a:t>
            </a:r>
          </a:p>
        </p:txBody>
      </p:sp>
    </p:spTree>
    <p:extLst>
      <p:ext uri="{BB962C8B-B14F-4D97-AF65-F5344CB8AC3E}">
        <p14:creationId xmlns:p14="http://schemas.microsoft.com/office/powerpoint/2010/main" val="2751920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603191" y="666636"/>
            <a:ext cx="1988822" cy="1903595"/>
            <a:chOff x="3307249" y="1087869"/>
            <a:chExt cx="1988822" cy="1903595"/>
          </a:xfrm>
        </p:grpSpPr>
        <p:sp>
          <p:nvSpPr>
            <p:cNvPr id="4" name="Rounded Rectangle 3"/>
            <p:cNvSpPr/>
            <p:nvPr/>
          </p:nvSpPr>
          <p:spPr>
            <a:xfrm>
              <a:off x="3307249" y="150690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478700" y="129738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3650151" y="1087869"/>
              <a:ext cx="1645920" cy="1484555"/>
            </a:xfrm>
            <a:prstGeom prst="roundRect">
              <a:avLst/>
            </a:prstGeom>
            <a:solidFill>
              <a:srgbClr val="C2AAC1">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CDS</a:t>
              </a:r>
            </a:p>
            <a:p>
              <a:pPr algn="ctr"/>
              <a:r>
                <a:rPr lang="en-US" sz="2800" dirty="0"/>
                <a:t>Services</a:t>
              </a:r>
            </a:p>
          </p:txBody>
        </p:sp>
      </p:grpSp>
      <p:grpSp>
        <p:nvGrpSpPr>
          <p:cNvPr id="12" name="Group 11"/>
          <p:cNvGrpSpPr/>
          <p:nvPr/>
        </p:nvGrpSpPr>
        <p:grpSpPr>
          <a:xfrm>
            <a:off x="383380" y="766708"/>
            <a:ext cx="2805113" cy="1482285"/>
            <a:chOff x="1497805" y="3072489"/>
            <a:chExt cx="2805113" cy="1482285"/>
          </a:xfrm>
        </p:grpSpPr>
        <p:sp>
          <p:nvSpPr>
            <p:cNvPr id="9" name="Rounded Rectangle 8"/>
            <p:cNvSpPr/>
            <p:nvPr/>
          </p:nvSpPr>
          <p:spPr>
            <a:xfrm>
              <a:off x="1785937" y="3072489"/>
              <a:ext cx="2214563" cy="419040"/>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EHR Med Order</a:t>
              </a:r>
            </a:p>
          </p:txBody>
        </p:sp>
        <p:sp>
          <p:nvSpPr>
            <p:cNvPr id="10" name="Rounded Rectangle 9"/>
            <p:cNvSpPr/>
            <p:nvPr/>
          </p:nvSpPr>
          <p:spPr>
            <a:xfrm>
              <a:off x="1497805" y="3448664"/>
              <a:ext cx="2805113" cy="1104225"/>
            </a:xfrm>
            <a:prstGeom prst="roundRect">
              <a:avLst/>
            </a:prstGeom>
            <a:solidFill>
              <a:srgbClr val="ECB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     Toprol XL</a:t>
              </a:r>
              <a:br>
                <a:rPr lang="en-US" sz="2800" dirty="0">
                  <a:solidFill>
                    <a:schemeClr val="tx1"/>
                  </a:solidFill>
                </a:rPr>
              </a:br>
              <a:r>
                <a:rPr lang="en-US" sz="2800" dirty="0">
                  <a:solidFill>
                    <a:schemeClr val="tx1"/>
                  </a:solidFill>
                </a:rPr>
                <a:t>     50 mg daily</a:t>
              </a:r>
            </a:p>
          </p:txBody>
        </p:sp>
        <p:sp>
          <p:nvSpPr>
            <p:cNvPr id="11" name="Rectangle 10"/>
            <p:cNvSpPr/>
            <p:nvPr/>
          </p:nvSpPr>
          <p:spPr>
            <a:xfrm>
              <a:off x="1663354" y="3539111"/>
              <a:ext cx="569387" cy="1015663"/>
            </a:xfrm>
            <a:prstGeom prst="rect">
              <a:avLst/>
            </a:prstGeom>
          </p:spPr>
          <p:txBody>
            <a:bodyPr wrap="none">
              <a:spAutoFit/>
            </a:bodyPr>
            <a:lstStyle/>
            <a:p>
              <a:r>
                <a:rPr lang="en-US" sz="6000" dirty="0"/>
                <a:t>℞</a:t>
              </a:r>
            </a:p>
          </p:txBody>
        </p:sp>
      </p:grpSp>
      <p:sp>
        <p:nvSpPr>
          <p:cNvPr id="13" name="Right Arrow 12"/>
          <p:cNvSpPr/>
          <p:nvPr/>
        </p:nvSpPr>
        <p:spPr>
          <a:xfrm>
            <a:off x="3573830" y="1480682"/>
            <a:ext cx="272891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3354042" y="877558"/>
            <a:ext cx="2979079" cy="646331"/>
          </a:xfrm>
          <a:prstGeom prst="rect">
            <a:avLst/>
          </a:prstGeom>
          <a:noFill/>
        </p:spPr>
        <p:txBody>
          <a:bodyPr wrap="square" rtlCol="0">
            <a:spAutoFit/>
          </a:bodyPr>
          <a:lstStyle/>
          <a:p>
            <a:pPr algn="ctr"/>
            <a:r>
              <a:rPr lang="en-US" sz="1800" dirty="0"/>
              <a:t>Client triggers a </a:t>
            </a:r>
            <a:r>
              <a:rPr lang="en-US" sz="1800" b="1" dirty="0"/>
              <a:t>CDS hook</a:t>
            </a:r>
            <a:r>
              <a:rPr lang="en-US" sz="1800" dirty="0"/>
              <a:t> and invokes a remote service</a:t>
            </a:r>
            <a:endParaRPr lang="en-US" sz="1800" b="1" dirty="0"/>
          </a:p>
        </p:txBody>
      </p:sp>
      <p:sp>
        <p:nvSpPr>
          <p:cNvPr id="15" name="Oval 14"/>
          <p:cNvSpPr/>
          <p:nvPr/>
        </p:nvSpPr>
        <p:spPr>
          <a:xfrm>
            <a:off x="4566039" y="310547"/>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29" name="Oval 28"/>
          <p:cNvSpPr/>
          <p:nvPr/>
        </p:nvSpPr>
        <p:spPr>
          <a:xfrm>
            <a:off x="10150360" y="572151"/>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34" name="TextBox 33"/>
          <p:cNvSpPr txBox="1"/>
          <p:nvPr/>
        </p:nvSpPr>
        <p:spPr>
          <a:xfrm>
            <a:off x="9325394" y="1185748"/>
            <a:ext cx="2507182" cy="923330"/>
          </a:xfrm>
          <a:prstGeom prst="rect">
            <a:avLst/>
          </a:prstGeom>
          <a:noFill/>
        </p:spPr>
        <p:txBody>
          <a:bodyPr wrap="square" rtlCol="0">
            <a:spAutoFit/>
          </a:bodyPr>
          <a:lstStyle/>
          <a:p>
            <a:r>
              <a:rPr lang="en-US" sz="1800" b="1" dirty="0"/>
              <a:t>CDS Service </a:t>
            </a:r>
            <a:r>
              <a:rPr lang="en-US" sz="1800" dirty="0"/>
              <a:t>executes</a:t>
            </a:r>
            <a:br>
              <a:rPr lang="en-US" sz="1800" dirty="0"/>
            </a:br>
            <a:r>
              <a:rPr lang="en-US" sz="1800" dirty="0"/>
              <a:t>its own rules, leveraging FHIR data as needed</a:t>
            </a:r>
            <a:endParaRPr lang="en-US" sz="1800" b="1" dirty="0"/>
          </a:p>
        </p:txBody>
      </p:sp>
      <p:sp>
        <p:nvSpPr>
          <p:cNvPr id="41" name="Can 40"/>
          <p:cNvSpPr/>
          <p:nvPr/>
        </p:nvSpPr>
        <p:spPr>
          <a:xfrm>
            <a:off x="9662759" y="3353978"/>
            <a:ext cx="1671127" cy="1739105"/>
          </a:xfrm>
          <a:prstGeom prst="ca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EHR</a:t>
            </a:r>
          </a:p>
          <a:p>
            <a:pPr algn="ctr"/>
            <a:r>
              <a:rPr lang="en-US" sz="2400" dirty="0"/>
              <a:t>FHIR Server</a:t>
            </a:r>
          </a:p>
        </p:txBody>
      </p:sp>
      <p:sp>
        <p:nvSpPr>
          <p:cNvPr id="42" name="Right Arrow 41"/>
          <p:cNvSpPr/>
          <p:nvPr/>
        </p:nvSpPr>
        <p:spPr>
          <a:xfrm rot="5400000">
            <a:off x="9640137" y="2447101"/>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ight Arrow 42"/>
          <p:cNvSpPr/>
          <p:nvPr/>
        </p:nvSpPr>
        <p:spPr>
          <a:xfrm rot="16200000">
            <a:off x="10243461" y="2431759"/>
            <a:ext cx="1020445"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Elbow Connector 43"/>
          <p:cNvCxnSpPr/>
          <p:nvPr/>
        </p:nvCxnSpPr>
        <p:spPr>
          <a:xfrm rot="10800000" flipV="1">
            <a:off x="3568392" y="2779749"/>
            <a:ext cx="4029213" cy="2126478"/>
          </a:xfrm>
          <a:prstGeom prst="bentConnector3">
            <a:avLst>
              <a:gd name="adj1" fmla="val 2129"/>
            </a:avLst>
          </a:prstGeom>
          <a:ln w="171450">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464194" y="3549468"/>
            <a:ext cx="528638" cy="5327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46" name="TextBox 45"/>
          <p:cNvSpPr txBox="1"/>
          <p:nvPr/>
        </p:nvSpPr>
        <p:spPr>
          <a:xfrm>
            <a:off x="4029751" y="4161738"/>
            <a:ext cx="3396400" cy="646331"/>
          </a:xfrm>
          <a:prstGeom prst="rect">
            <a:avLst/>
          </a:prstGeom>
          <a:noFill/>
        </p:spPr>
        <p:txBody>
          <a:bodyPr wrap="square" rtlCol="0">
            <a:spAutoFit/>
          </a:bodyPr>
          <a:lstStyle/>
          <a:p>
            <a:pPr algn="ctr"/>
            <a:r>
              <a:rPr lang="en-US" sz="1800" dirty="0"/>
              <a:t>Returns </a:t>
            </a:r>
            <a:r>
              <a:rPr lang="en-US" sz="1800" b="1" dirty="0"/>
              <a:t>CDS cards</a:t>
            </a:r>
          </a:p>
          <a:p>
            <a:pPr algn="ctr"/>
            <a:r>
              <a:rPr lang="en-US" sz="1800" dirty="0"/>
              <a:t>(rendered and displayed by Client)</a:t>
            </a:r>
          </a:p>
        </p:txBody>
      </p:sp>
      <p:sp>
        <p:nvSpPr>
          <p:cNvPr id="47" name="Rounded Rectangle 46"/>
          <p:cNvSpPr/>
          <p:nvPr/>
        </p:nvSpPr>
        <p:spPr>
          <a:xfrm>
            <a:off x="383380" y="3169008"/>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$45 per month</a:t>
            </a:r>
            <a:br>
              <a:rPr lang="en-US" sz="1800" dirty="0"/>
            </a:br>
            <a:r>
              <a:rPr lang="en-US" sz="1800" dirty="0"/>
              <a:t>(patient pays $7)</a:t>
            </a:r>
          </a:p>
        </p:txBody>
      </p:sp>
      <p:sp>
        <p:nvSpPr>
          <p:cNvPr id="48" name="Rounded Rectangle 47"/>
          <p:cNvSpPr/>
          <p:nvPr/>
        </p:nvSpPr>
        <p:spPr>
          <a:xfrm>
            <a:off x="383379" y="4497625"/>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Try HCTZ as first-line</a:t>
            </a:r>
          </a:p>
          <a:p>
            <a:pPr algn="ctr"/>
            <a:r>
              <a:rPr lang="en-US" sz="1400" dirty="0"/>
              <a:t>due to patient age (71)</a:t>
            </a:r>
          </a:p>
        </p:txBody>
      </p:sp>
      <p:sp>
        <p:nvSpPr>
          <p:cNvPr id="49" name="Rounded Rectangle 48"/>
          <p:cNvSpPr/>
          <p:nvPr/>
        </p:nvSpPr>
        <p:spPr>
          <a:xfrm>
            <a:off x="548929" y="5037169"/>
            <a:ext cx="2337146" cy="233632"/>
          </a:xfrm>
          <a:prstGeom prst="roundRect">
            <a:avLst/>
          </a:prstGeom>
          <a:solidFill>
            <a:srgbClr val="F8E5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Switch to HCTZ</a:t>
            </a:r>
          </a:p>
        </p:txBody>
      </p:sp>
      <p:sp>
        <p:nvSpPr>
          <p:cNvPr id="50" name="Rounded Rectangle 49"/>
          <p:cNvSpPr/>
          <p:nvPr/>
        </p:nvSpPr>
        <p:spPr>
          <a:xfrm>
            <a:off x="383377" y="5826242"/>
            <a:ext cx="2674145" cy="817205"/>
          </a:xfrm>
          <a:prstGeom prst="roundRect">
            <a:avLst/>
          </a:prstGeom>
          <a:solidFill>
            <a:srgbClr val="DD80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Managing hypertension?</a:t>
            </a:r>
            <a:br>
              <a:rPr lang="en-US" sz="1800" dirty="0"/>
            </a:br>
            <a:r>
              <a:rPr lang="en-US" sz="1800" dirty="0"/>
              <a:t>    </a:t>
            </a:r>
            <a:r>
              <a:rPr lang="en-US" sz="1800" u="sng" dirty="0">
                <a:solidFill>
                  <a:schemeClr val="accent1">
                    <a:lumMod val="40000"/>
                    <a:lumOff val="60000"/>
                  </a:schemeClr>
                </a:solidFill>
              </a:rPr>
              <a:t>Launch JNC 8 Rx Pro</a:t>
            </a:r>
          </a:p>
        </p:txBody>
      </p:sp>
      <p:sp>
        <p:nvSpPr>
          <p:cNvPr id="51" name="TextBox 50"/>
          <p:cNvSpPr txBox="1"/>
          <p:nvPr/>
        </p:nvSpPr>
        <p:spPr>
          <a:xfrm>
            <a:off x="383376" y="2797791"/>
            <a:ext cx="2674145" cy="369332"/>
          </a:xfrm>
          <a:prstGeom prst="rect">
            <a:avLst/>
          </a:prstGeom>
          <a:noFill/>
        </p:spPr>
        <p:txBody>
          <a:bodyPr wrap="square" rtlCol="0">
            <a:spAutoFit/>
          </a:bodyPr>
          <a:lstStyle/>
          <a:p>
            <a:pPr algn="r"/>
            <a:r>
              <a:rPr lang="en-US" b="1" dirty="0"/>
              <a:t>information</a:t>
            </a:r>
            <a:r>
              <a:rPr lang="en-US" dirty="0"/>
              <a:t> card</a:t>
            </a:r>
            <a:endParaRPr lang="en-US" b="1" dirty="0"/>
          </a:p>
        </p:txBody>
      </p:sp>
      <p:sp>
        <p:nvSpPr>
          <p:cNvPr id="52" name="TextBox 51"/>
          <p:cNvSpPr txBox="1"/>
          <p:nvPr/>
        </p:nvSpPr>
        <p:spPr>
          <a:xfrm>
            <a:off x="383376" y="4147928"/>
            <a:ext cx="2674145" cy="369332"/>
          </a:xfrm>
          <a:prstGeom prst="rect">
            <a:avLst/>
          </a:prstGeom>
          <a:noFill/>
        </p:spPr>
        <p:txBody>
          <a:bodyPr wrap="square" rtlCol="0">
            <a:spAutoFit/>
          </a:bodyPr>
          <a:lstStyle/>
          <a:p>
            <a:pPr algn="r"/>
            <a:r>
              <a:rPr lang="en-US" b="1" dirty="0"/>
              <a:t>suggestion</a:t>
            </a:r>
            <a:r>
              <a:rPr lang="en-US" dirty="0"/>
              <a:t> card</a:t>
            </a:r>
            <a:endParaRPr lang="en-US" b="1" dirty="0"/>
          </a:p>
        </p:txBody>
      </p:sp>
      <p:sp>
        <p:nvSpPr>
          <p:cNvPr id="55" name="TextBox 54"/>
          <p:cNvSpPr txBox="1"/>
          <p:nvPr/>
        </p:nvSpPr>
        <p:spPr>
          <a:xfrm>
            <a:off x="383375" y="5476545"/>
            <a:ext cx="2674145" cy="369332"/>
          </a:xfrm>
          <a:prstGeom prst="rect">
            <a:avLst/>
          </a:prstGeom>
          <a:noFill/>
        </p:spPr>
        <p:txBody>
          <a:bodyPr wrap="square" rtlCol="0">
            <a:spAutoFit/>
          </a:bodyPr>
          <a:lstStyle/>
          <a:p>
            <a:pPr algn="r"/>
            <a:r>
              <a:rPr lang="en-US" b="1" dirty="0"/>
              <a:t>smart app link </a:t>
            </a:r>
            <a:r>
              <a:rPr lang="en-US" dirty="0"/>
              <a:t>card</a:t>
            </a:r>
            <a:endParaRPr lang="en-US" b="1" dirty="0"/>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94" y="6234844"/>
            <a:ext cx="294544" cy="294544"/>
          </a:xfrm>
          <a:prstGeom prst="rect">
            <a:avLst/>
          </a:prstGeom>
          <a:noFill/>
        </p:spPr>
      </p:pic>
    </p:spTree>
    <p:extLst>
      <p:ext uri="{BB962C8B-B14F-4D97-AF65-F5344CB8AC3E}">
        <p14:creationId xmlns:p14="http://schemas.microsoft.com/office/powerpoint/2010/main" val="125538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29" grpId="0" animBg="1"/>
      <p:bldP spid="34" grpId="0"/>
      <p:bldP spid="41" grpId="0" animBg="1"/>
      <p:bldP spid="42" grpId="0" animBg="1"/>
      <p:bldP spid="43" grpId="0" animBg="1"/>
      <p:bldP spid="45" grpId="0" animBg="1"/>
      <p:bldP spid="46" grpId="0"/>
      <p:bldP spid="47" grpId="0" animBg="1"/>
      <p:bldP spid="48" grpId="0" animBg="1"/>
      <p:bldP spid="49" grpId="0" animBg="1"/>
      <p:bldP spid="50" grpId="0" animBg="1"/>
      <p:bldP spid="51" grpId="0"/>
      <p:bldP spid="52" grpId="0"/>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26221</TotalTime>
  <Words>3966</Words>
  <Application>Microsoft Macintosh PowerPoint</Application>
  <PresentationFormat>Widescreen</PresentationFormat>
  <Paragraphs>587</Paragraphs>
  <Slides>54</Slides>
  <Notes>35</Notes>
  <HiddenSlides>2</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54</vt:i4>
      </vt:variant>
    </vt:vector>
  </HeadingPairs>
  <TitlesOfParts>
    <vt:vector size="66" baseType="lpstr">
      <vt:lpstr>Apple Color Emoji</vt:lpstr>
      <vt:lpstr>Arial</vt:lpstr>
      <vt:lpstr>Arial Bold</vt:lpstr>
      <vt:lpstr>Calibri</vt:lpstr>
      <vt:lpstr>Calibri Light</vt:lpstr>
      <vt:lpstr>Courier New</vt:lpstr>
      <vt:lpstr>Franklin Gothic Book</vt:lpstr>
      <vt:lpstr>Gill Sans</vt:lpstr>
      <vt:lpstr>Wingdings</vt:lpstr>
      <vt:lpstr>STYLE A</vt:lpstr>
      <vt:lpstr>Office Theme</vt:lpstr>
      <vt:lpstr>think-cell Slide</vt:lpstr>
      <vt:lpstr>Remote Decision Support with </vt:lpstr>
      <vt:lpstr>The challenge with SMART apps</vt:lpstr>
      <vt:lpstr>PowerPoint Presentation</vt:lpstr>
      <vt:lpstr>CDS Hooks A vendor agnostic remote decision support specification</vt:lpstr>
      <vt:lpstr>Wait, doesn’t FHIR already define an approach for CDS?</vt:lpstr>
      <vt:lpstr>PowerPoint Presentation</vt:lpstr>
      <vt:lpstr>CDS Service</vt:lpstr>
      <vt:lpstr>Example Hooks</vt:lpstr>
      <vt:lpstr>PowerPoint Presentation</vt:lpstr>
      <vt:lpstr>PowerPoint Presentation</vt:lpstr>
      <vt:lpstr>PowerPoint Presentation</vt:lpstr>
      <vt:lpstr>PowerPoint Presentation</vt:lpstr>
      <vt:lpstr>PowerPoint Presentation</vt:lpstr>
      <vt:lpstr>Cards</vt:lpstr>
      <vt:lpstr>CDS Service Response JSON</vt:lpstr>
      <vt:lpstr>Card Indicator</vt:lpstr>
      <vt:lpstr>Common Card Examples</vt:lpstr>
      <vt:lpstr>Cards can contain any combination of information, suggestions, and links</vt:lpstr>
      <vt:lpstr>Capturing user behavior for analytics</vt:lpstr>
      <vt:lpstr>PowerPoint Presentation</vt:lpstr>
      <vt:lpstr>Discovery</vt:lpstr>
      <vt:lpstr>CDS Service Invocation</vt:lpstr>
      <vt:lpstr>Data Access available to a CDS Service</vt:lpstr>
      <vt:lpstr>Hook Context Data</vt:lpstr>
      <vt:lpstr>Prefetch Data</vt:lpstr>
      <vt:lpstr>Why Prefetch?</vt:lpstr>
      <vt:lpstr>Recap: Separation of Concerns</vt:lpstr>
      <vt:lpstr>Refer to Cheat Sheet!</vt:lpstr>
      <vt:lpstr>Security</vt:lpstr>
      <vt:lpstr>Security &gt; JWT</vt:lpstr>
      <vt:lpstr>Security &gt; JWT</vt:lpstr>
      <vt:lpstr>sandbox.cds-hooks.org</vt:lpstr>
      <vt:lpstr>PowerPoint Presentation</vt:lpstr>
      <vt:lpstr>PowerPoint Presentation</vt:lpstr>
      <vt:lpstr>Argonauts ❤️ CDS Hooks</vt:lpstr>
      <vt:lpstr>Publication</vt:lpstr>
      <vt:lpstr>What’s after 1.0?</vt:lpstr>
      <vt:lpstr>Card Dismissal with Override Reason</vt:lpstr>
      <vt:lpstr>PowerPoint Presentation</vt:lpstr>
      <vt:lpstr>Capturing User Behavior</vt:lpstr>
      <vt:lpstr>References</vt:lpstr>
      <vt:lpstr>Let’s code!</vt:lpstr>
      <vt:lpstr>Grab these CC BY-SA slides at  github.com/dennispatterson/cds-hooks-presentation</vt:lpstr>
      <vt:lpstr>Thanks!</vt:lpstr>
      <vt:lpstr>Addendum  Sample content from CDS vendors developing on CDS Hooks</vt:lpstr>
      <vt:lpstr>PowerPoint Presentation</vt:lpstr>
      <vt:lpstr>PowerPoint Presentation</vt:lpstr>
      <vt:lpstr>Medication Management for Adherence (CDS Hooks)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AMIA 2016 -- System Demonstration</dc:title>
  <dc:creator>David Mccallie</dc:creator>
  <cp:lastModifiedBy>Patterson,Dennis</cp:lastModifiedBy>
  <cp:revision>403</cp:revision>
  <cp:lastPrinted>2019-10-16T19:02:04Z</cp:lastPrinted>
  <dcterms:created xsi:type="dcterms:W3CDTF">2016-10-20T03:15:38Z</dcterms:created>
  <dcterms:modified xsi:type="dcterms:W3CDTF">2021-06-10T21:51:54Z</dcterms:modified>
</cp:coreProperties>
</file>